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ogart" charset="1" panose="00000500000000000000"/>
      <p:regular r:id="rId10"/>
    </p:embeddedFont>
    <p:embeddedFont>
      <p:font typeface="Bogart Bold" charset="1" panose="00000800000000000000"/>
      <p:regular r:id="rId11"/>
    </p:embeddedFont>
    <p:embeddedFont>
      <p:font typeface="Bogart Italics" charset="1" panose="00000500000000000000"/>
      <p:regular r:id="rId12"/>
    </p:embeddedFont>
    <p:embeddedFont>
      <p:font typeface="Bogart Bold Italics" charset="1" panose="00000800000000000000"/>
      <p:regular r:id="rId13"/>
    </p:embeddedFont>
    <p:embeddedFont>
      <p:font typeface="Bogart Thin" charset="1" panose="00000200000000000000"/>
      <p:regular r:id="rId14"/>
    </p:embeddedFont>
    <p:embeddedFont>
      <p:font typeface="Bogart Thin Italics" charset="1" panose="00000200000000000000"/>
      <p:regular r:id="rId15"/>
    </p:embeddedFont>
    <p:embeddedFont>
      <p:font typeface="Bogart Heavy" charset="1" panose="00000A00000000000000"/>
      <p:regular r:id="rId16"/>
    </p:embeddedFont>
    <p:embeddedFont>
      <p:font typeface="Bogart Heavy Italics" charset="1" panose="00000A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39" Target="slides/slide22.xml" Type="http://schemas.openxmlformats.org/officeDocument/2006/relationships/slide"/><Relationship Id="rId4" Target="theme/theme1.xml" Type="http://schemas.openxmlformats.org/officeDocument/2006/relationships/theme"/><Relationship Id="rId40" Target="slides/slide23.xml" Type="http://schemas.openxmlformats.org/officeDocument/2006/relationships/slide"/><Relationship Id="rId41" Target="slides/slide24.xml" Type="http://schemas.openxmlformats.org/officeDocument/2006/relationships/slide"/><Relationship Id="rId42" Target="slides/slide25.xml" Type="http://schemas.openxmlformats.org/officeDocument/2006/relationships/slide"/><Relationship Id="rId43" Target="slides/slide26.xml" Type="http://schemas.openxmlformats.org/officeDocument/2006/relationships/slide"/><Relationship Id="rId44" Target="slides/slide27.xml" Type="http://schemas.openxmlformats.org/officeDocument/2006/relationships/slide"/><Relationship Id="rId45" Target="slides/slide28.xml" Type="http://schemas.openxmlformats.org/officeDocument/2006/relationships/slide"/><Relationship Id="rId46" Target="slides/slide29.xml" Type="http://schemas.openxmlformats.org/officeDocument/2006/relationships/slide"/><Relationship Id="rId47" Target="slides/slide30.xml" Type="http://schemas.openxmlformats.org/officeDocument/2006/relationships/slide"/><Relationship Id="rId48" Target="slides/slide31.xml" Type="http://schemas.openxmlformats.org/officeDocument/2006/relationships/slide"/><Relationship Id="rId49" Target="slides/slide32.xml" Type="http://schemas.openxmlformats.org/officeDocument/2006/relationships/slide"/><Relationship Id="rId5" Target="tableStyles.xml" Type="http://schemas.openxmlformats.org/officeDocument/2006/relationships/tableStyles"/><Relationship Id="rId50" Target="slides/slide33.xml" Type="http://schemas.openxmlformats.org/officeDocument/2006/relationships/slide"/><Relationship Id="rId51" Target="slides/slide34.xml" Type="http://schemas.openxmlformats.org/officeDocument/2006/relationships/slide"/><Relationship Id="rId52" Target="slides/slide35.xml" Type="http://schemas.openxmlformats.org/officeDocument/2006/relationships/slide"/><Relationship Id="rId53" Target="slides/slide36.xml" Type="http://schemas.openxmlformats.org/officeDocument/2006/relationships/slide"/><Relationship Id="rId54" Target="slides/slide37.xml" Type="http://schemas.openxmlformats.org/officeDocument/2006/relationships/slide"/><Relationship Id="rId55" Target="slides/slide38.xml" Type="http://schemas.openxmlformats.org/officeDocument/2006/relationships/slide"/><Relationship Id="rId56" Target="slides/slide39.xml" Type="http://schemas.openxmlformats.org/officeDocument/2006/relationships/slide"/><Relationship Id="rId57" Target="slides/slide40.xml" Type="http://schemas.openxmlformats.org/officeDocument/2006/relationships/slide"/><Relationship Id="rId58" Target="slides/slide41.xml" Type="http://schemas.openxmlformats.org/officeDocument/2006/relationships/slide"/><Relationship Id="rId59" Target="slides/slide42.xml" Type="http://schemas.openxmlformats.org/officeDocument/2006/relationships/slide"/><Relationship Id="rId6" Target="fonts/font6.fntdata" Type="http://schemas.openxmlformats.org/officeDocument/2006/relationships/font"/><Relationship Id="rId60" Target="slides/slide43.xml" Type="http://schemas.openxmlformats.org/officeDocument/2006/relationships/slide"/><Relationship Id="rId61" Target="slides/slide44.xml" Type="http://schemas.openxmlformats.org/officeDocument/2006/relationships/slide"/><Relationship Id="rId62" Target="slides/slide45.xml" Type="http://schemas.openxmlformats.org/officeDocument/2006/relationships/slide"/><Relationship Id="rId63" Target="slides/slide46.xml" Type="http://schemas.openxmlformats.org/officeDocument/2006/relationships/slide"/><Relationship Id="rId64" Target="slides/slide47.xml" Type="http://schemas.openxmlformats.org/officeDocument/2006/relationships/slide"/><Relationship Id="rId65" Target="slides/slide48.xml" Type="http://schemas.openxmlformats.org/officeDocument/2006/relationships/slide"/><Relationship Id="rId66" Target="slides/slide49.xml" Type="http://schemas.openxmlformats.org/officeDocument/2006/relationships/slide"/><Relationship Id="rId67" Target="slides/slide5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1.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2.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3.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7942" t="-4242" r="-16939" b="-3846"/>
            </a:stretch>
          </a:blipFill>
        </p:spPr>
      </p:sp>
      <p:sp>
        <p:nvSpPr>
          <p:cNvPr name="Freeform 3" id="3"/>
          <p:cNvSpPr/>
          <p:nvPr/>
        </p:nvSpPr>
        <p:spPr>
          <a:xfrm flipH="false" flipV="false" rot="0">
            <a:off x="-158669" y="-375483"/>
            <a:ext cx="18605338" cy="10776599"/>
          </a:xfrm>
          <a:custGeom>
            <a:avLst/>
            <a:gdLst/>
            <a:ahLst/>
            <a:cxnLst/>
            <a:rect r="r" b="b" t="t" l="l"/>
            <a:pathLst>
              <a:path h="10776599" w="18605338">
                <a:moveTo>
                  <a:pt x="0" y="0"/>
                </a:moveTo>
                <a:lnTo>
                  <a:pt x="18605338" y="0"/>
                </a:lnTo>
                <a:lnTo>
                  <a:pt x="18605338" y="10776599"/>
                </a:lnTo>
                <a:lnTo>
                  <a:pt x="0" y="10776599"/>
                </a:lnTo>
                <a:lnTo>
                  <a:pt x="0" y="0"/>
                </a:lnTo>
                <a:close/>
              </a:path>
            </a:pathLst>
          </a:custGeom>
          <a:blipFill>
            <a:blip r:embed="rId3">
              <a:alphaModFix amt="12000"/>
              <a:extLst>
                <a:ext uri="{96DAC541-7B7A-43D3-8B79-37D633B846F1}">
                  <asvg:svgBlip xmlns:asvg="http://schemas.microsoft.com/office/drawing/2016/SVG/main" r:embed="rId4"/>
                </a:ext>
              </a:extLst>
            </a:blip>
            <a:stretch>
              <a:fillRect l="-13011" t="-50697" r="-13271" b="-51072"/>
            </a:stretch>
          </a:blipFill>
        </p:spPr>
      </p:sp>
      <p:sp>
        <p:nvSpPr>
          <p:cNvPr name="Freeform 4" id="4"/>
          <p:cNvSpPr/>
          <p:nvPr/>
        </p:nvSpPr>
        <p:spPr>
          <a:xfrm flipH="false" flipV="false" rot="0">
            <a:off x="1813950" y="-1950916"/>
            <a:ext cx="14416277" cy="14416277"/>
          </a:xfrm>
          <a:custGeom>
            <a:avLst/>
            <a:gdLst/>
            <a:ahLst/>
            <a:cxnLst/>
            <a:rect r="r" b="b" t="t" l="l"/>
            <a:pathLst>
              <a:path h="14416277" w="14416277">
                <a:moveTo>
                  <a:pt x="0" y="0"/>
                </a:moveTo>
                <a:lnTo>
                  <a:pt x="14416278" y="0"/>
                </a:lnTo>
                <a:lnTo>
                  <a:pt x="14416278" y="14416277"/>
                </a:lnTo>
                <a:lnTo>
                  <a:pt x="0" y="144162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884601" y="872480"/>
            <a:ext cx="8518797" cy="8542041"/>
          </a:xfrm>
          <a:custGeom>
            <a:avLst/>
            <a:gdLst/>
            <a:ahLst/>
            <a:cxnLst/>
            <a:rect r="r" b="b" t="t" l="l"/>
            <a:pathLst>
              <a:path h="8542041" w="8518797">
                <a:moveTo>
                  <a:pt x="0" y="0"/>
                </a:moveTo>
                <a:lnTo>
                  <a:pt x="8518798" y="0"/>
                </a:lnTo>
                <a:lnTo>
                  <a:pt x="8518798" y="8542040"/>
                </a:lnTo>
                <a:lnTo>
                  <a:pt x="0" y="85420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004053">
            <a:off x="2959705" y="1493546"/>
            <a:ext cx="12368589" cy="6596581"/>
          </a:xfrm>
          <a:custGeom>
            <a:avLst/>
            <a:gdLst/>
            <a:ahLst/>
            <a:cxnLst/>
            <a:rect r="r" b="b" t="t" l="l"/>
            <a:pathLst>
              <a:path h="6596581" w="12368589">
                <a:moveTo>
                  <a:pt x="0" y="0"/>
                </a:moveTo>
                <a:lnTo>
                  <a:pt x="12368590" y="0"/>
                </a:lnTo>
                <a:lnTo>
                  <a:pt x="12368590" y="6596581"/>
                </a:lnTo>
                <a:lnTo>
                  <a:pt x="0" y="6596581"/>
                </a:lnTo>
                <a:lnTo>
                  <a:pt x="0" y="0"/>
                </a:lnTo>
                <a:close/>
              </a:path>
            </a:pathLst>
          </a:custGeom>
          <a:blipFill>
            <a:blip r:embed="rId9"/>
            <a:stretch>
              <a:fillRect l="0" t="0" r="0" b="0"/>
            </a:stretch>
          </a:blipFill>
        </p:spPr>
      </p:sp>
      <p:sp>
        <p:nvSpPr>
          <p:cNvPr name="Freeform 7" id="7"/>
          <p:cNvSpPr/>
          <p:nvPr/>
        </p:nvSpPr>
        <p:spPr>
          <a:xfrm flipH="false" flipV="false" rot="1257723">
            <a:off x="-1732350" y="8796090"/>
            <a:ext cx="9596248" cy="8229600"/>
          </a:xfrm>
          <a:custGeom>
            <a:avLst/>
            <a:gdLst/>
            <a:ahLst/>
            <a:cxnLst/>
            <a:rect r="r" b="b" t="t" l="l"/>
            <a:pathLst>
              <a:path h="8229600" w="9596248">
                <a:moveTo>
                  <a:pt x="0" y="0"/>
                </a:moveTo>
                <a:lnTo>
                  <a:pt x="9596249" y="0"/>
                </a:lnTo>
                <a:lnTo>
                  <a:pt x="9596249" y="8229600"/>
                </a:lnTo>
                <a:lnTo>
                  <a:pt x="0" y="8229600"/>
                </a:lnTo>
                <a:lnTo>
                  <a:pt x="0" y="0"/>
                </a:lnTo>
                <a:close/>
              </a:path>
            </a:pathLst>
          </a:custGeom>
          <a:blipFill>
            <a:blip r:embed="rId10"/>
            <a:stretch>
              <a:fillRect l="0" t="0" r="0" b="0"/>
            </a:stretch>
          </a:blipFill>
        </p:spPr>
      </p:sp>
      <p:sp>
        <p:nvSpPr>
          <p:cNvPr name="Freeform 8" id="8"/>
          <p:cNvSpPr/>
          <p:nvPr/>
        </p:nvSpPr>
        <p:spPr>
          <a:xfrm flipH="true" flipV="false" rot="-1240471">
            <a:off x="10853311" y="8811257"/>
            <a:ext cx="9596248" cy="8229600"/>
          </a:xfrm>
          <a:custGeom>
            <a:avLst/>
            <a:gdLst/>
            <a:ahLst/>
            <a:cxnLst/>
            <a:rect r="r" b="b" t="t" l="l"/>
            <a:pathLst>
              <a:path h="8229600" w="9596248">
                <a:moveTo>
                  <a:pt x="9596248" y="0"/>
                </a:moveTo>
                <a:lnTo>
                  <a:pt x="0" y="0"/>
                </a:lnTo>
                <a:lnTo>
                  <a:pt x="0" y="8229600"/>
                </a:lnTo>
                <a:lnTo>
                  <a:pt x="9596248" y="8229600"/>
                </a:lnTo>
                <a:lnTo>
                  <a:pt x="9596248" y="0"/>
                </a:lnTo>
                <a:close/>
              </a:path>
            </a:pathLst>
          </a:custGeom>
          <a:blipFill>
            <a:blip r:embed="rId10"/>
            <a:stretch>
              <a:fillRect l="0" t="0" r="0" b="0"/>
            </a:stretch>
          </a:blipFill>
        </p:spPr>
      </p:sp>
      <p:sp>
        <p:nvSpPr>
          <p:cNvPr name="Freeform 9" id="9"/>
          <p:cNvSpPr/>
          <p:nvPr/>
        </p:nvSpPr>
        <p:spPr>
          <a:xfrm flipH="false" flipV="false" rot="2540430">
            <a:off x="-725406" y="6016574"/>
            <a:ext cx="2004118" cy="3131434"/>
          </a:xfrm>
          <a:custGeom>
            <a:avLst/>
            <a:gdLst/>
            <a:ahLst/>
            <a:cxnLst/>
            <a:rect r="r" b="b" t="t" l="l"/>
            <a:pathLst>
              <a:path h="3131434" w="2004118">
                <a:moveTo>
                  <a:pt x="0" y="0"/>
                </a:moveTo>
                <a:lnTo>
                  <a:pt x="2004118" y="0"/>
                </a:lnTo>
                <a:lnTo>
                  <a:pt x="2004118" y="3131434"/>
                </a:lnTo>
                <a:lnTo>
                  <a:pt x="0" y="313143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true" flipV="false" rot="-2700000">
            <a:off x="16829712" y="5977739"/>
            <a:ext cx="2004118" cy="3131434"/>
          </a:xfrm>
          <a:custGeom>
            <a:avLst/>
            <a:gdLst/>
            <a:ahLst/>
            <a:cxnLst/>
            <a:rect r="r" b="b" t="t" l="l"/>
            <a:pathLst>
              <a:path h="3131434" w="2004118">
                <a:moveTo>
                  <a:pt x="2004118" y="0"/>
                </a:moveTo>
                <a:lnTo>
                  <a:pt x="0" y="0"/>
                </a:lnTo>
                <a:lnTo>
                  <a:pt x="0" y="3131435"/>
                </a:lnTo>
                <a:lnTo>
                  <a:pt x="2004118" y="3131435"/>
                </a:lnTo>
                <a:lnTo>
                  <a:pt x="2004118"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9034548">
            <a:off x="12168301" y="2835927"/>
            <a:ext cx="1830626" cy="1434545"/>
          </a:xfrm>
          <a:custGeom>
            <a:avLst/>
            <a:gdLst/>
            <a:ahLst/>
            <a:cxnLst/>
            <a:rect r="r" b="b" t="t" l="l"/>
            <a:pathLst>
              <a:path h="1434545" w="1830626">
                <a:moveTo>
                  <a:pt x="0" y="0"/>
                </a:moveTo>
                <a:lnTo>
                  <a:pt x="1830626" y="0"/>
                </a:lnTo>
                <a:lnTo>
                  <a:pt x="1830626" y="1434545"/>
                </a:lnTo>
                <a:lnTo>
                  <a:pt x="0" y="143454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4079759" y="1323318"/>
            <a:ext cx="1372108" cy="1372108"/>
          </a:xfrm>
          <a:custGeom>
            <a:avLst/>
            <a:gdLst/>
            <a:ahLst/>
            <a:cxnLst/>
            <a:rect r="r" b="b" t="t" l="l"/>
            <a:pathLst>
              <a:path h="1372108" w="1372108">
                <a:moveTo>
                  <a:pt x="0" y="0"/>
                </a:moveTo>
                <a:lnTo>
                  <a:pt x="1372108" y="0"/>
                </a:lnTo>
                <a:lnTo>
                  <a:pt x="1372108" y="1372108"/>
                </a:lnTo>
                <a:lnTo>
                  <a:pt x="0" y="1372108"/>
                </a:lnTo>
                <a:lnTo>
                  <a:pt x="0" y="0"/>
                </a:lnTo>
                <a:close/>
              </a:path>
            </a:pathLst>
          </a:custGeom>
          <a:blipFill>
            <a:blip r:embed="rId15"/>
            <a:stretch>
              <a:fillRect l="0" t="0" r="0" b="0"/>
            </a:stretch>
          </a:blipFill>
        </p:spPr>
      </p:sp>
      <p:sp>
        <p:nvSpPr>
          <p:cNvPr name="Freeform 13" id="13"/>
          <p:cNvSpPr/>
          <p:nvPr/>
        </p:nvSpPr>
        <p:spPr>
          <a:xfrm flipH="false" flipV="false" rot="0">
            <a:off x="3736732" y="1028700"/>
            <a:ext cx="686054" cy="686054"/>
          </a:xfrm>
          <a:custGeom>
            <a:avLst/>
            <a:gdLst/>
            <a:ahLst/>
            <a:cxnLst/>
            <a:rect r="r" b="b" t="t" l="l"/>
            <a:pathLst>
              <a:path h="686054" w="686054">
                <a:moveTo>
                  <a:pt x="0" y="0"/>
                </a:moveTo>
                <a:lnTo>
                  <a:pt x="686054" y="0"/>
                </a:lnTo>
                <a:lnTo>
                  <a:pt x="686054" y="686054"/>
                </a:lnTo>
                <a:lnTo>
                  <a:pt x="0" y="686054"/>
                </a:lnTo>
                <a:lnTo>
                  <a:pt x="0" y="0"/>
                </a:lnTo>
                <a:close/>
              </a:path>
            </a:pathLst>
          </a:custGeom>
          <a:blipFill>
            <a:blip r:embed="rId15"/>
            <a:stretch>
              <a:fillRect l="0" t="0" r="0" b="0"/>
            </a:stretch>
          </a:blipFill>
        </p:spPr>
      </p:sp>
      <p:sp>
        <p:nvSpPr>
          <p:cNvPr name="TextBox 14" id="14"/>
          <p:cNvSpPr txBox="true"/>
          <p:nvPr/>
        </p:nvSpPr>
        <p:spPr>
          <a:xfrm rot="-145604">
            <a:off x="4918568" y="3823861"/>
            <a:ext cx="7093940" cy="2119530"/>
          </a:xfrm>
          <a:prstGeom prst="rect">
            <a:avLst/>
          </a:prstGeom>
        </p:spPr>
        <p:txBody>
          <a:bodyPr anchor="t" rtlCol="false" tIns="0" lIns="0" bIns="0" rIns="0">
            <a:spAutoFit/>
          </a:bodyPr>
          <a:lstStyle/>
          <a:p>
            <a:pPr algn="ctr">
              <a:lnSpc>
                <a:spcPts val="14655"/>
              </a:lnSpc>
            </a:pPr>
            <a:r>
              <a:rPr lang="en-US" sz="10468">
                <a:solidFill>
                  <a:srgbClr val="000000"/>
                </a:solidFill>
                <a:latin typeface="Bogart Bold"/>
              </a:rPr>
              <a:t>Functions</a:t>
            </a:r>
          </a:p>
        </p:txBody>
      </p:sp>
      <p:sp>
        <p:nvSpPr>
          <p:cNvPr name="TextBox 15" id="15"/>
          <p:cNvSpPr txBox="true"/>
          <p:nvPr/>
        </p:nvSpPr>
        <p:spPr>
          <a:xfrm rot="-324474">
            <a:off x="7463039" y="5774420"/>
            <a:ext cx="2426068" cy="570050"/>
          </a:xfrm>
          <a:prstGeom prst="rect">
            <a:avLst/>
          </a:prstGeom>
        </p:spPr>
        <p:txBody>
          <a:bodyPr anchor="t" rtlCol="false" tIns="0" lIns="0" bIns="0" rIns="0">
            <a:spAutoFit/>
          </a:bodyPr>
          <a:lstStyle/>
          <a:p>
            <a:pPr algn="ctr">
              <a:lnSpc>
                <a:spcPts val="4505"/>
              </a:lnSpc>
            </a:pPr>
            <a:r>
              <a:rPr lang="en-US" sz="3218">
                <a:solidFill>
                  <a:srgbClr val="000000"/>
                </a:solidFill>
                <a:latin typeface="Bogart Bold"/>
              </a:rPr>
              <a:t>C Language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613476" y="1754512"/>
            <a:ext cx="4705327" cy="162548"/>
          </a:xfrm>
          <a:custGeom>
            <a:avLst/>
            <a:gdLst/>
            <a:ahLst/>
            <a:cxnLst/>
            <a:rect r="r" b="b" t="t" l="l"/>
            <a:pathLst>
              <a:path h="162548" w="4705327">
                <a:moveTo>
                  <a:pt x="0" y="0"/>
                </a:moveTo>
                <a:lnTo>
                  <a:pt x="4705327" y="0"/>
                </a:lnTo>
                <a:lnTo>
                  <a:pt x="4705327"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016889" y="4456012"/>
            <a:ext cx="7898501" cy="4802288"/>
          </a:xfrm>
          <a:custGeom>
            <a:avLst/>
            <a:gdLst/>
            <a:ahLst/>
            <a:cxnLst/>
            <a:rect r="r" b="b" t="t" l="l"/>
            <a:pathLst>
              <a:path h="4802288" w="7898501">
                <a:moveTo>
                  <a:pt x="0" y="0"/>
                </a:moveTo>
                <a:lnTo>
                  <a:pt x="7898501" y="0"/>
                </a:lnTo>
                <a:lnTo>
                  <a:pt x="7898501" y="4802288"/>
                </a:lnTo>
                <a:lnTo>
                  <a:pt x="0" y="4802288"/>
                </a:lnTo>
                <a:lnTo>
                  <a:pt x="0" y="0"/>
                </a:lnTo>
                <a:close/>
              </a:path>
            </a:pathLst>
          </a:custGeom>
          <a:blipFill>
            <a:blip r:embed="rId6"/>
            <a:stretch>
              <a:fillRect l="0" t="0" r="0" b="0"/>
            </a:stretch>
          </a:blipFill>
        </p:spPr>
      </p:sp>
      <p:sp>
        <p:nvSpPr>
          <p:cNvPr name="TextBox 7" id="7"/>
          <p:cNvSpPr txBox="true"/>
          <p:nvPr/>
        </p:nvSpPr>
        <p:spPr>
          <a:xfrm rot="0">
            <a:off x="1399602" y="2038932"/>
            <a:ext cx="15488797" cy="1979930"/>
          </a:xfrm>
          <a:prstGeom prst="rect">
            <a:avLst/>
          </a:prstGeom>
        </p:spPr>
        <p:txBody>
          <a:bodyPr anchor="t" rtlCol="false" tIns="0" lIns="0" bIns="0" rIns="0">
            <a:spAutoFit/>
          </a:bodyPr>
          <a:lstStyle/>
          <a:p>
            <a:pPr algn="just">
              <a:lnSpc>
                <a:spcPts val="5319"/>
              </a:lnSpc>
            </a:pPr>
            <a:r>
              <a:rPr lang="en-US" sz="3799">
                <a:solidFill>
                  <a:srgbClr val="000000"/>
                </a:solidFill>
                <a:latin typeface="Bogart"/>
              </a:rPr>
              <a:t>A function call is a statement that instructs the compiler to execute the function. We use the function name and parameters in the function call.</a:t>
            </a:r>
          </a:p>
        </p:txBody>
      </p:sp>
      <p:sp>
        <p:nvSpPr>
          <p:cNvPr name="TextBox 8" id="8"/>
          <p:cNvSpPr txBox="true"/>
          <p:nvPr/>
        </p:nvSpPr>
        <p:spPr>
          <a:xfrm rot="0">
            <a:off x="3284833" y="452126"/>
            <a:ext cx="11718334" cy="1302386"/>
          </a:xfrm>
          <a:prstGeom prst="rect">
            <a:avLst/>
          </a:prstGeom>
        </p:spPr>
        <p:txBody>
          <a:bodyPr anchor="t" rtlCol="false" tIns="0" lIns="0" bIns="0" rIns="0">
            <a:spAutoFit/>
          </a:bodyPr>
          <a:lstStyle/>
          <a:p>
            <a:pPr algn="ctr">
              <a:lnSpc>
                <a:spcPts val="10639"/>
              </a:lnSpc>
            </a:pPr>
            <a:r>
              <a:rPr lang="en-US" sz="7599">
                <a:solidFill>
                  <a:srgbClr val="000000"/>
                </a:solidFill>
                <a:latin typeface="Bogart Bold"/>
              </a:rPr>
              <a:t>Function Call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1797844" y="1770779"/>
            <a:ext cx="14810460" cy="6754649"/>
          </a:xfrm>
          <a:custGeom>
            <a:avLst/>
            <a:gdLst/>
            <a:ahLst/>
            <a:cxnLst/>
            <a:rect r="r" b="b" t="t" l="l"/>
            <a:pathLst>
              <a:path h="6754649" w="14810460">
                <a:moveTo>
                  <a:pt x="0" y="0"/>
                </a:moveTo>
                <a:lnTo>
                  <a:pt x="14810460" y="0"/>
                </a:lnTo>
                <a:lnTo>
                  <a:pt x="14810460" y="6754648"/>
                </a:lnTo>
                <a:lnTo>
                  <a:pt x="0" y="6754648"/>
                </a:lnTo>
                <a:lnTo>
                  <a:pt x="0" y="0"/>
                </a:lnTo>
                <a:close/>
              </a:path>
            </a:pathLst>
          </a:custGeom>
          <a:blipFill>
            <a:blip r:embed="rId4"/>
            <a:stretch>
              <a:fillRect l="-968" t="-397" r="0" b="-397"/>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791337" y="2097412"/>
            <a:ext cx="4705327" cy="162548"/>
          </a:xfrm>
          <a:custGeom>
            <a:avLst/>
            <a:gdLst/>
            <a:ahLst/>
            <a:cxnLst/>
            <a:rect r="r" b="b" t="t" l="l"/>
            <a:pathLst>
              <a:path h="162548" w="4705327">
                <a:moveTo>
                  <a:pt x="0" y="0"/>
                </a:moveTo>
                <a:lnTo>
                  <a:pt x="4705326" y="0"/>
                </a:lnTo>
                <a:lnTo>
                  <a:pt x="4705326"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42854" y="5618163"/>
            <a:ext cx="11013734" cy="3588745"/>
          </a:xfrm>
          <a:custGeom>
            <a:avLst/>
            <a:gdLst/>
            <a:ahLst/>
            <a:cxnLst/>
            <a:rect r="r" b="b" t="t" l="l"/>
            <a:pathLst>
              <a:path h="3588745" w="11013734">
                <a:moveTo>
                  <a:pt x="0" y="0"/>
                </a:moveTo>
                <a:lnTo>
                  <a:pt x="11013734" y="0"/>
                </a:lnTo>
                <a:lnTo>
                  <a:pt x="11013734" y="3588745"/>
                </a:lnTo>
                <a:lnTo>
                  <a:pt x="0" y="3588745"/>
                </a:lnTo>
                <a:lnTo>
                  <a:pt x="0" y="0"/>
                </a:lnTo>
                <a:close/>
              </a:path>
            </a:pathLst>
          </a:custGeom>
          <a:blipFill>
            <a:blip r:embed="rId6"/>
            <a:stretch>
              <a:fillRect l="0" t="0" r="0" b="0"/>
            </a:stretch>
          </a:blipFill>
        </p:spPr>
      </p:sp>
      <p:sp>
        <p:nvSpPr>
          <p:cNvPr name="TextBox 7" id="7"/>
          <p:cNvSpPr txBox="true"/>
          <p:nvPr/>
        </p:nvSpPr>
        <p:spPr>
          <a:xfrm rot="0">
            <a:off x="1742854" y="2114233"/>
            <a:ext cx="14935304" cy="3254860"/>
          </a:xfrm>
          <a:prstGeom prst="rect">
            <a:avLst/>
          </a:prstGeom>
        </p:spPr>
        <p:txBody>
          <a:bodyPr anchor="t" rtlCol="false" tIns="0" lIns="0" bIns="0" rIns="0">
            <a:spAutoFit/>
          </a:bodyPr>
          <a:lstStyle/>
          <a:p>
            <a:pPr algn="just">
              <a:lnSpc>
                <a:spcPts val="5239"/>
              </a:lnSpc>
            </a:pPr>
            <a:r>
              <a:rPr lang="en-US" sz="3742">
                <a:solidFill>
                  <a:srgbClr val="000000"/>
                </a:solidFill>
                <a:latin typeface="Bogart Bold"/>
              </a:rPr>
              <a:t>Calling Function:</a:t>
            </a:r>
          </a:p>
          <a:p>
            <a:pPr algn="just">
              <a:lnSpc>
                <a:spcPts val="5239"/>
              </a:lnSpc>
            </a:pPr>
            <a:r>
              <a:rPr lang="en-US" sz="3742">
                <a:solidFill>
                  <a:srgbClr val="000000"/>
                </a:solidFill>
                <a:latin typeface="Bogart"/>
              </a:rPr>
              <a:t>A function that calls another function is known as calling function.</a:t>
            </a:r>
          </a:p>
          <a:p>
            <a:pPr algn="just">
              <a:lnSpc>
                <a:spcPts val="5239"/>
              </a:lnSpc>
            </a:pPr>
            <a:r>
              <a:rPr lang="en-US" sz="3742">
                <a:solidFill>
                  <a:srgbClr val="000000"/>
                </a:solidFill>
                <a:latin typeface="Bogart Bold"/>
              </a:rPr>
              <a:t>Called Function:</a:t>
            </a:r>
          </a:p>
          <a:p>
            <a:pPr algn="just">
              <a:lnSpc>
                <a:spcPts val="5239"/>
              </a:lnSpc>
            </a:pPr>
            <a:r>
              <a:rPr lang="en-US" sz="3742">
                <a:solidFill>
                  <a:srgbClr val="000000"/>
                </a:solidFill>
                <a:latin typeface="Bogart"/>
              </a:rPr>
              <a:t>A function which is called by another function is known as called function.</a:t>
            </a:r>
          </a:p>
        </p:txBody>
      </p:sp>
      <p:sp>
        <p:nvSpPr>
          <p:cNvPr name="TextBox 8" id="8"/>
          <p:cNvSpPr txBox="true"/>
          <p:nvPr/>
        </p:nvSpPr>
        <p:spPr>
          <a:xfrm rot="0">
            <a:off x="71752" y="814076"/>
            <a:ext cx="18533174" cy="1087755"/>
          </a:xfrm>
          <a:prstGeom prst="rect">
            <a:avLst/>
          </a:prstGeom>
        </p:spPr>
        <p:txBody>
          <a:bodyPr anchor="t" rtlCol="false" tIns="0" lIns="0" bIns="0" rIns="0">
            <a:spAutoFit/>
          </a:bodyPr>
          <a:lstStyle/>
          <a:p>
            <a:pPr algn="ctr">
              <a:lnSpc>
                <a:spcPts val="8820"/>
              </a:lnSpc>
            </a:pPr>
            <a:r>
              <a:rPr lang="en-US" sz="6300">
                <a:solidFill>
                  <a:srgbClr val="000000"/>
                </a:solidFill>
                <a:latin typeface="Bogart Bold"/>
              </a:rPr>
              <a:t>Calling Function and called function</a:t>
            </a:r>
          </a:p>
        </p:txBody>
      </p:sp>
      <p:sp>
        <p:nvSpPr>
          <p:cNvPr name="TextBox 9" id="9"/>
          <p:cNvSpPr txBox="true"/>
          <p:nvPr/>
        </p:nvSpPr>
        <p:spPr>
          <a:xfrm rot="0">
            <a:off x="13277119" y="6336985"/>
            <a:ext cx="3982181" cy="1313180"/>
          </a:xfrm>
          <a:prstGeom prst="rect">
            <a:avLst/>
          </a:prstGeom>
        </p:spPr>
        <p:txBody>
          <a:bodyPr anchor="t" rtlCol="false" tIns="0" lIns="0" bIns="0" rIns="0">
            <a:spAutoFit/>
          </a:bodyPr>
          <a:lstStyle/>
          <a:p>
            <a:pPr algn="just">
              <a:lnSpc>
                <a:spcPts val="5319"/>
              </a:lnSpc>
            </a:pPr>
            <a:r>
              <a:rPr lang="en-US" sz="3799">
                <a:solidFill>
                  <a:srgbClr val="000000"/>
                </a:solidFill>
                <a:latin typeface="Bogart Bold"/>
              </a:rPr>
              <a:t>main() - calling</a:t>
            </a:r>
          </a:p>
          <a:p>
            <a:pPr algn="just">
              <a:lnSpc>
                <a:spcPts val="5319"/>
              </a:lnSpc>
            </a:pPr>
            <a:r>
              <a:rPr lang="en-US" sz="3799">
                <a:solidFill>
                  <a:srgbClr val="000000"/>
                </a:solidFill>
                <a:latin typeface="Bogart Bold"/>
              </a:rPr>
              <a:t>fun() - called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791337" y="2097412"/>
            <a:ext cx="4705327" cy="162548"/>
          </a:xfrm>
          <a:custGeom>
            <a:avLst/>
            <a:gdLst/>
            <a:ahLst/>
            <a:cxnLst/>
            <a:rect r="r" b="b" t="t" l="l"/>
            <a:pathLst>
              <a:path h="162548" w="4705327">
                <a:moveTo>
                  <a:pt x="0" y="0"/>
                </a:moveTo>
                <a:lnTo>
                  <a:pt x="4705326" y="0"/>
                </a:lnTo>
                <a:lnTo>
                  <a:pt x="4705326"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72390" y="2259959"/>
            <a:ext cx="6355146" cy="5824210"/>
          </a:xfrm>
          <a:custGeom>
            <a:avLst/>
            <a:gdLst/>
            <a:ahLst/>
            <a:cxnLst/>
            <a:rect r="r" b="b" t="t" l="l"/>
            <a:pathLst>
              <a:path h="5824210" w="6355146">
                <a:moveTo>
                  <a:pt x="0" y="0"/>
                </a:moveTo>
                <a:lnTo>
                  <a:pt x="6355146" y="0"/>
                </a:lnTo>
                <a:lnTo>
                  <a:pt x="6355146" y="5824210"/>
                </a:lnTo>
                <a:lnTo>
                  <a:pt x="0" y="5824210"/>
                </a:lnTo>
                <a:lnTo>
                  <a:pt x="0" y="0"/>
                </a:lnTo>
                <a:close/>
              </a:path>
            </a:pathLst>
          </a:custGeom>
          <a:blipFill>
            <a:blip r:embed="rId6"/>
            <a:stretch>
              <a:fillRect l="0" t="0" r="0" b="0"/>
            </a:stretch>
          </a:blipFill>
        </p:spPr>
      </p:sp>
      <p:sp>
        <p:nvSpPr>
          <p:cNvPr name="Freeform 7" id="7"/>
          <p:cNvSpPr/>
          <p:nvPr/>
        </p:nvSpPr>
        <p:spPr>
          <a:xfrm flipH="false" flipV="false" rot="0">
            <a:off x="8349444" y="2779901"/>
            <a:ext cx="9371625" cy="4784327"/>
          </a:xfrm>
          <a:custGeom>
            <a:avLst/>
            <a:gdLst/>
            <a:ahLst/>
            <a:cxnLst/>
            <a:rect r="r" b="b" t="t" l="l"/>
            <a:pathLst>
              <a:path h="4784327" w="9371625">
                <a:moveTo>
                  <a:pt x="0" y="0"/>
                </a:moveTo>
                <a:lnTo>
                  <a:pt x="9371625" y="0"/>
                </a:lnTo>
                <a:lnTo>
                  <a:pt x="9371625" y="4784327"/>
                </a:lnTo>
                <a:lnTo>
                  <a:pt x="0" y="4784327"/>
                </a:lnTo>
                <a:lnTo>
                  <a:pt x="0" y="0"/>
                </a:lnTo>
                <a:close/>
              </a:path>
            </a:pathLst>
          </a:custGeom>
          <a:blipFill>
            <a:blip r:embed="rId7"/>
            <a:stretch>
              <a:fillRect l="0" t="0" r="-2669" b="0"/>
            </a:stretch>
          </a:blipFill>
        </p:spPr>
      </p:sp>
      <p:sp>
        <p:nvSpPr>
          <p:cNvPr name="TextBox 8" id="8"/>
          <p:cNvSpPr txBox="true"/>
          <p:nvPr/>
        </p:nvSpPr>
        <p:spPr>
          <a:xfrm rot="0">
            <a:off x="5888983" y="795026"/>
            <a:ext cx="6510034" cy="1302386"/>
          </a:xfrm>
          <a:prstGeom prst="rect">
            <a:avLst/>
          </a:prstGeom>
        </p:spPr>
        <p:txBody>
          <a:bodyPr anchor="t" rtlCol="false" tIns="0" lIns="0" bIns="0" rIns="0">
            <a:spAutoFit/>
          </a:bodyPr>
          <a:lstStyle/>
          <a:p>
            <a:pPr algn="ctr">
              <a:lnSpc>
                <a:spcPts val="10639"/>
              </a:lnSpc>
            </a:pPr>
            <a:r>
              <a:rPr lang="en-US" sz="7599">
                <a:solidFill>
                  <a:srgbClr val="000000"/>
                </a:solidFill>
                <a:latin typeface="Bogart Bold"/>
              </a:rPr>
              <a:t>Arguments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791337" y="2097412"/>
            <a:ext cx="4705327" cy="162548"/>
          </a:xfrm>
          <a:custGeom>
            <a:avLst/>
            <a:gdLst/>
            <a:ahLst/>
            <a:cxnLst/>
            <a:rect r="r" b="b" t="t" l="l"/>
            <a:pathLst>
              <a:path h="162548" w="4705327">
                <a:moveTo>
                  <a:pt x="0" y="0"/>
                </a:moveTo>
                <a:lnTo>
                  <a:pt x="4705326" y="0"/>
                </a:lnTo>
                <a:lnTo>
                  <a:pt x="4705326"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659667" y="2450135"/>
            <a:ext cx="14548915" cy="8647430"/>
          </a:xfrm>
          <a:prstGeom prst="rect">
            <a:avLst/>
          </a:prstGeom>
        </p:spPr>
        <p:txBody>
          <a:bodyPr anchor="t" rtlCol="false" tIns="0" lIns="0" bIns="0" rIns="0">
            <a:spAutoFit/>
          </a:bodyPr>
          <a:lstStyle/>
          <a:p>
            <a:pPr algn="just">
              <a:lnSpc>
                <a:spcPts val="5319"/>
              </a:lnSpc>
            </a:pPr>
            <a:r>
              <a:rPr lang="en-US" sz="3799">
                <a:solidFill>
                  <a:srgbClr val="000000"/>
                </a:solidFill>
                <a:latin typeface="Bogart"/>
              </a:rPr>
              <a:t>There are mainly two types of arguments/parameters:</a:t>
            </a:r>
          </a:p>
          <a:p>
            <a:pPr algn="just" marL="820419" indent="-410209" lvl="1">
              <a:lnSpc>
                <a:spcPts val="5319"/>
              </a:lnSpc>
              <a:buFont typeface="Arial"/>
              <a:buChar char="•"/>
            </a:pPr>
            <a:r>
              <a:rPr lang="en-US" sz="3799">
                <a:solidFill>
                  <a:srgbClr val="000000"/>
                </a:solidFill>
                <a:latin typeface="Bogart"/>
              </a:rPr>
              <a:t>Actual arguments</a:t>
            </a:r>
          </a:p>
          <a:p>
            <a:pPr algn="just" marL="820419" indent="-410209" lvl="1">
              <a:lnSpc>
                <a:spcPts val="5319"/>
              </a:lnSpc>
              <a:buFont typeface="Arial"/>
              <a:buChar char="•"/>
            </a:pPr>
            <a:r>
              <a:rPr lang="en-US" sz="3799">
                <a:solidFill>
                  <a:srgbClr val="000000"/>
                </a:solidFill>
                <a:latin typeface="Bogart"/>
              </a:rPr>
              <a:t>Formal arguments</a:t>
            </a:r>
          </a:p>
          <a:p>
            <a:pPr algn="just">
              <a:lnSpc>
                <a:spcPts val="5319"/>
              </a:lnSpc>
            </a:pPr>
          </a:p>
          <a:p>
            <a:pPr algn="just">
              <a:lnSpc>
                <a:spcPts val="5319"/>
              </a:lnSpc>
            </a:pPr>
            <a:r>
              <a:rPr lang="en-US" sz="3799">
                <a:solidFill>
                  <a:srgbClr val="000000"/>
                </a:solidFill>
                <a:latin typeface="Bogart Bold"/>
              </a:rPr>
              <a:t>Actual Arguments:</a:t>
            </a:r>
          </a:p>
          <a:p>
            <a:pPr algn="just">
              <a:lnSpc>
                <a:spcPts val="5319"/>
              </a:lnSpc>
            </a:pPr>
            <a:r>
              <a:rPr lang="en-US" sz="3799">
                <a:solidFill>
                  <a:srgbClr val="000000"/>
                </a:solidFill>
                <a:latin typeface="Bogart"/>
              </a:rPr>
              <a:t>The data passed when the function is being invoked is known as the Actual parameters. </a:t>
            </a:r>
          </a:p>
          <a:p>
            <a:pPr algn="just">
              <a:lnSpc>
                <a:spcPts val="5319"/>
              </a:lnSpc>
            </a:pPr>
          </a:p>
          <a:p>
            <a:pPr algn="just">
              <a:lnSpc>
                <a:spcPts val="5319"/>
              </a:lnSpc>
            </a:pPr>
            <a:r>
              <a:rPr lang="en-US" sz="3799">
                <a:solidFill>
                  <a:srgbClr val="000000"/>
                </a:solidFill>
                <a:latin typeface="Bogart Bold"/>
              </a:rPr>
              <a:t>Formal Arguments:</a:t>
            </a:r>
          </a:p>
          <a:p>
            <a:pPr algn="just">
              <a:lnSpc>
                <a:spcPts val="5319"/>
              </a:lnSpc>
            </a:pPr>
            <a:r>
              <a:rPr lang="en-US" sz="3799">
                <a:solidFill>
                  <a:srgbClr val="000000"/>
                </a:solidFill>
                <a:latin typeface="Bogart"/>
              </a:rPr>
              <a:t>Formal Parameters are the variable and the data type as mentioned in the function declaration.</a:t>
            </a:r>
          </a:p>
          <a:p>
            <a:pPr algn="just">
              <a:lnSpc>
                <a:spcPts val="5319"/>
              </a:lnSpc>
            </a:pPr>
          </a:p>
          <a:p>
            <a:pPr algn="just">
              <a:lnSpc>
                <a:spcPts val="5319"/>
              </a:lnSpc>
            </a:pPr>
          </a:p>
        </p:txBody>
      </p:sp>
      <p:sp>
        <p:nvSpPr>
          <p:cNvPr name="TextBox 7" id="7"/>
          <p:cNvSpPr txBox="true"/>
          <p:nvPr/>
        </p:nvSpPr>
        <p:spPr>
          <a:xfrm rot="0">
            <a:off x="5888983" y="795026"/>
            <a:ext cx="6510034" cy="1302386"/>
          </a:xfrm>
          <a:prstGeom prst="rect">
            <a:avLst/>
          </a:prstGeom>
        </p:spPr>
        <p:txBody>
          <a:bodyPr anchor="t" rtlCol="false" tIns="0" lIns="0" bIns="0" rIns="0">
            <a:spAutoFit/>
          </a:bodyPr>
          <a:lstStyle/>
          <a:p>
            <a:pPr algn="ctr">
              <a:lnSpc>
                <a:spcPts val="10639"/>
              </a:lnSpc>
            </a:pPr>
            <a:r>
              <a:rPr lang="en-US" sz="7599">
                <a:solidFill>
                  <a:srgbClr val="000000"/>
                </a:solidFill>
                <a:latin typeface="Bogart Bold"/>
              </a:rPr>
              <a:t>Arguments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791337" y="2097412"/>
            <a:ext cx="4705327" cy="162548"/>
          </a:xfrm>
          <a:custGeom>
            <a:avLst/>
            <a:gdLst/>
            <a:ahLst/>
            <a:cxnLst/>
            <a:rect r="r" b="b" t="t" l="l"/>
            <a:pathLst>
              <a:path h="162548" w="4705327">
                <a:moveTo>
                  <a:pt x="0" y="0"/>
                </a:moveTo>
                <a:lnTo>
                  <a:pt x="4705326" y="0"/>
                </a:lnTo>
                <a:lnTo>
                  <a:pt x="4705326"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32268" y="795026"/>
            <a:ext cx="16823465" cy="1302386"/>
          </a:xfrm>
          <a:prstGeom prst="rect">
            <a:avLst/>
          </a:prstGeom>
        </p:spPr>
        <p:txBody>
          <a:bodyPr anchor="t" rtlCol="false" tIns="0" lIns="0" bIns="0" rIns="0">
            <a:spAutoFit/>
          </a:bodyPr>
          <a:lstStyle/>
          <a:p>
            <a:pPr algn="ctr">
              <a:lnSpc>
                <a:spcPts val="10639"/>
              </a:lnSpc>
            </a:pPr>
            <a:r>
              <a:rPr lang="en-US" sz="7599">
                <a:solidFill>
                  <a:srgbClr val="000000"/>
                </a:solidFill>
                <a:latin typeface="Bogart Bold"/>
              </a:rPr>
              <a:t>Arguments/parameters</a:t>
            </a:r>
          </a:p>
        </p:txBody>
      </p:sp>
      <p:sp>
        <p:nvSpPr>
          <p:cNvPr name="Freeform 7" id="7"/>
          <p:cNvSpPr/>
          <p:nvPr/>
        </p:nvSpPr>
        <p:spPr>
          <a:xfrm flipH="false" flipV="false" rot="0">
            <a:off x="4138338" y="2483956"/>
            <a:ext cx="9836454" cy="7092819"/>
          </a:xfrm>
          <a:custGeom>
            <a:avLst/>
            <a:gdLst/>
            <a:ahLst/>
            <a:cxnLst/>
            <a:rect r="r" b="b" t="t" l="l"/>
            <a:pathLst>
              <a:path h="7092819" w="9836454">
                <a:moveTo>
                  <a:pt x="0" y="0"/>
                </a:moveTo>
                <a:lnTo>
                  <a:pt x="9836454" y="0"/>
                </a:lnTo>
                <a:lnTo>
                  <a:pt x="9836454" y="7092819"/>
                </a:lnTo>
                <a:lnTo>
                  <a:pt x="0" y="7092819"/>
                </a:lnTo>
                <a:lnTo>
                  <a:pt x="0" y="0"/>
                </a:lnTo>
                <a:close/>
              </a:path>
            </a:pathLst>
          </a:custGeom>
          <a:blipFill>
            <a:blip r:embed="rId6"/>
            <a:stretch>
              <a:fillRect l="0" t="-5972" r="0" b="-5972"/>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791337" y="2097412"/>
            <a:ext cx="4705327" cy="162548"/>
          </a:xfrm>
          <a:custGeom>
            <a:avLst/>
            <a:gdLst/>
            <a:ahLst/>
            <a:cxnLst/>
            <a:rect r="r" b="b" t="t" l="l"/>
            <a:pathLst>
              <a:path h="162548" w="4705327">
                <a:moveTo>
                  <a:pt x="0" y="0"/>
                </a:moveTo>
                <a:lnTo>
                  <a:pt x="4705326" y="0"/>
                </a:lnTo>
                <a:lnTo>
                  <a:pt x="4705326"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287004" y="2683064"/>
            <a:ext cx="13713991" cy="6647180"/>
          </a:xfrm>
          <a:prstGeom prst="rect">
            <a:avLst/>
          </a:prstGeom>
        </p:spPr>
        <p:txBody>
          <a:bodyPr anchor="t" rtlCol="false" tIns="0" lIns="0" bIns="0" rIns="0">
            <a:spAutoFit/>
          </a:bodyPr>
          <a:lstStyle/>
          <a:p>
            <a:pPr algn="just">
              <a:lnSpc>
                <a:spcPts val="5319"/>
              </a:lnSpc>
            </a:pPr>
            <a:r>
              <a:rPr lang="en-US" sz="3799">
                <a:solidFill>
                  <a:srgbClr val="000000"/>
                </a:solidFill>
                <a:latin typeface="Bogart"/>
              </a:rPr>
              <a:t>We can pass arguments to the C function in two ways:</a:t>
            </a:r>
          </a:p>
          <a:p>
            <a:pPr algn="just" marL="820419" indent="-410209" lvl="1">
              <a:lnSpc>
                <a:spcPts val="5319"/>
              </a:lnSpc>
              <a:buFont typeface="Arial"/>
              <a:buChar char="•"/>
            </a:pPr>
            <a:r>
              <a:rPr lang="en-US" sz="3799">
                <a:solidFill>
                  <a:srgbClr val="000000"/>
                </a:solidFill>
                <a:latin typeface="Bogart"/>
              </a:rPr>
              <a:t>call by Value</a:t>
            </a:r>
          </a:p>
          <a:p>
            <a:pPr algn="just" marL="820419" indent="-410209" lvl="1">
              <a:lnSpc>
                <a:spcPts val="5319"/>
              </a:lnSpc>
              <a:buFont typeface="Arial"/>
              <a:buChar char="•"/>
            </a:pPr>
            <a:r>
              <a:rPr lang="en-US" sz="3799">
                <a:solidFill>
                  <a:srgbClr val="000000"/>
                </a:solidFill>
                <a:latin typeface="Bogart"/>
              </a:rPr>
              <a:t> call </a:t>
            </a:r>
            <a:r>
              <a:rPr lang="en-US" sz="3799">
                <a:solidFill>
                  <a:srgbClr val="000000"/>
                </a:solidFill>
                <a:latin typeface="Bogart"/>
              </a:rPr>
              <a:t>by Reference</a:t>
            </a:r>
          </a:p>
          <a:p>
            <a:pPr algn="just">
              <a:lnSpc>
                <a:spcPts val="5319"/>
              </a:lnSpc>
            </a:pPr>
            <a:r>
              <a:rPr lang="en-US" sz="3799">
                <a:solidFill>
                  <a:srgbClr val="000000"/>
                </a:solidFill>
                <a:latin typeface="Bogart Bold"/>
              </a:rPr>
              <a:t>Call by Value:</a:t>
            </a:r>
          </a:p>
          <a:p>
            <a:pPr algn="just">
              <a:lnSpc>
                <a:spcPts val="5319"/>
              </a:lnSpc>
            </a:pPr>
            <a:r>
              <a:rPr lang="en-US" sz="3799">
                <a:solidFill>
                  <a:srgbClr val="000000"/>
                </a:solidFill>
                <a:latin typeface="Bogart"/>
              </a:rPr>
              <a:t>In call by value method, the value of the variable is passed to the function as parameter. The value of the actual parameter cannot be modified by formal parameter.</a:t>
            </a:r>
          </a:p>
          <a:p>
            <a:pPr algn="just">
              <a:lnSpc>
                <a:spcPts val="5319"/>
              </a:lnSpc>
            </a:pPr>
            <a:r>
              <a:rPr lang="en-US" sz="3799">
                <a:solidFill>
                  <a:srgbClr val="000000"/>
                </a:solidFill>
                <a:latin typeface="Bogart"/>
              </a:rPr>
              <a:t>Different memory is allocated for both actual and formal parameters.</a:t>
            </a:r>
          </a:p>
          <a:p>
            <a:pPr algn="just">
              <a:lnSpc>
                <a:spcPts val="5319"/>
              </a:lnSpc>
            </a:pPr>
          </a:p>
        </p:txBody>
      </p:sp>
      <p:sp>
        <p:nvSpPr>
          <p:cNvPr name="TextBox 7" id="7"/>
          <p:cNvSpPr txBox="true"/>
          <p:nvPr/>
        </p:nvSpPr>
        <p:spPr>
          <a:xfrm rot="0">
            <a:off x="732268" y="795026"/>
            <a:ext cx="16823465" cy="1302386"/>
          </a:xfrm>
          <a:prstGeom prst="rect">
            <a:avLst/>
          </a:prstGeom>
        </p:spPr>
        <p:txBody>
          <a:bodyPr anchor="t" rtlCol="false" tIns="0" lIns="0" bIns="0" rIns="0">
            <a:spAutoFit/>
          </a:bodyPr>
          <a:lstStyle/>
          <a:p>
            <a:pPr algn="ctr">
              <a:lnSpc>
                <a:spcPts val="10639"/>
              </a:lnSpc>
            </a:pPr>
            <a:r>
              <a:rPr lang="en-US" sz="7599">
                <a:solidFill>
                  <a:srgbClr val="000000"/>
                </a:solidFill>
                <a:latin typeface="Bogart Bold"/>
              </a:rPr>
              <a:t>Passing Parameters to Functions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TextBox 5" id="5"/>
          <p:cNvSpPr txBox="true"/>
          <p:nvPr/>
        </p:nvSpPr>
        <p:spPr>
          <a:xfrm rot="0">
            <a:off x="1452644" y="585152"/>
            <a:ext cx="15806656" cy="9707245"/>
          </a:xfrm>
          <a:prstGeom prst="rect">
            <a:avLst/>
          </a:prstGeom>
        </p:spPr>
        <p:txBody>
          <a:bodyPr anchor="t" rtlCol="false" tIns="0" lIns="0" bIns="0" rIns="0">
            <a:spAutoFit/>
          </a:bodyPr>
          <a:lstStyle/>
          <a:p>
            <a:pPr algn="just">
              <a:lnSpc>
                <a:spcPts val="5319"/>
              </a:lnSpc>
            </a:pPr>
            <a:r>
              <a:rPr lang="en-US" sz="3799">
                <a:solidFill>
                  <a:srgbClr val="000000"/>
                </a:solidFill>
                <a:latin typeface="Bogart Bold"/>
              </a:rPr>
              <a:t>Example for call by value:</a:t>
            </a:r>
          </a:p>
          <a:p>
            <a:pPr algn="just">
              <a:lnSpc>
                <a:spcPts val="5319"/>
              </a:lnSpc>
            </a:pPr>
            <a:r>
              <a:rPr lang="en-US" sz="3799">
                <a:solidFill>
                  <a:srgbClr val="000000"/>
                </a:solidFill>
                <a:latin typeface="Bogart"/>
              </a:rPr>
              <a:t>#include &lt;stdio.h&gt;</a:t>
            </a:r>
          </a:p>
          <a:p>
            <a:pPr algn="just">
              <a:lnSpc>
                <a:spcPts val="5319"/>
              </a:lnSpc>
            </a:pPr>
            <a:r>
              <a:rPr lang="en-US" sz="3799">
                <a:solidFill>
                  <a:srgbClr val="000000"/>
                </a:solidFill>
                <a:latin typeface="Bogart"/>
              </a:rPr>
              <a:t>void swap(int var1, int var2){</a:t>
            </a:r>
          </a:p>
          <a:p>
            <a:pPr algn="just">
              <a:lnSpc>
                <a:spcPts val="5319"/>
              </a:lnSpc>
            </a:pPr>
            <a:r>
              <a:rPr lang="en-US" sz="3799">
                <a:solidFill>
                  <a:srgbClr val="000000"/>
                </a:solidFill>
                <a:latin typeface="Bogart"/>
              </a:rPr>
              <a:t>  int temp = var1;</a:t>
            </a:r>
          </a:p>
          <a:p>
            <a:pPr algn="just">
              <a:lnSpc>
                <a:spcPts val="5319"/>
              </a:lnSpc>
            </a:pPr>
            <a:r>
              <a:rPr lang="en-US" sz="3799">
                <a:solidFill>
                  <a:srgbClr val="000000"/>
                </a:solidFill>
                <a:latin typeface="Bogart"/>
              </a:rPr>
              <a:t>  var1 = var2;</a:t>
            </a:r>
          </a:p>
          <a:p>
            <a:pPr algn="just">
              <a:lnSpc>
                <a:spcPts val="5319"/>
              </a:lnSpc>
            </a:pPr>
            <a:r>
              <a:rPr lang="en-US" sz="3799">
                <a:solidFill>
                  <a:srgbClr val="000000"/>
                </a:solidFill>
                <a:latin typeface="Bogart"/>
              </a:rPr>
              <a:t>  var2 = temp;</a:t>
            </a:r>
          </a:p>
          <a:p>
            <a:pPr algn="just">
              <a:lnSpc>
                <a:spcPts val="5319"/>
              </a:lnSpc>
            </a:pPr>
            <a:r>
              <a:rPr lang="en-US" sz="3799">
                <a:solidFill>
                  <a:srgbClr val="000000"/>
                </a:solidFill>
                <a:latin typeface="Bogart"/>
              </a:rPr>
              <a:t>}</a:t>
            </a:r>
          </a:p>
          <a:p>
            <a:pPr algn="just">
              <a:lnSpc>
                <a:spcPts val="5319"/>
              </a:lnSpc>
            </a:pPr>
            <a:r>
              <a:rPr lang="en-US" sz="3799">
                <a:solidFill>
                  <a:srgbClr val="000000"/>
                </a:solidFill>
                <a:latin typeface="Bogart"/>
              </a:rPr>
              <a:t>int main(){</a:t>
            </a:r>
          </a:p>
          <a:p>
            <a:pPr algn="just">
              <a:lnSpc>
                <a:spcPts val="5319"/>
              </a:lnSpc>
            </a:pPr>
            <a:r>
              <a:rPr lang="en-US" sz="3799">
                <a:solidFill>
                  <a:srgbClr val="000000"/>
                </a:solidFill>
                <a:latin typeface="Bogart"/>
              </a:rPr>
              <a:t>  int var1 = 3, var2 = 2;</a:t>
            </a:r>
          </a:p>
          <a:p>
            <a:pPr algn="just">
              <a:lnSpc>
                <a:spcPts val="5319"/>
              </a:lnSpc>
            </a:pPr>
            <a:r>
              <a:rPr lang="en-US" sz="3799">
                <a:solidFill>
                  <a:srgbClr val="000000"/>
                </a:solidFill>
                <a:latin typeface="Bogart"/>
              </a:rPr>
              <a:t>  printf("Before swap Value of var1 and var2 is: %d, %d\n",var1, var2);</a:t>
            </a:r>
          </a:p>
          <a:p>
            <a:pPr algn="just">
              <a:lnSpc>
                <a:spcPts val="5319"/>
              </a:lnSpc>
            </a:pPr>
            <a:r>
              <a:rPr lang="en-US" sz="3799">
                <a:solidFill>
                  <a:srgbClr val="000000"/>
                </a:solidFill>
                <a:latin typeface="Bogart"/>
              </a:rPr>
              <a:t>  swap(var1, var2);</a:t>
            </a:r>
          </a:p>
          <a:p>
            <a:pPr algn="just">
              <a:lnSpc>
                <a:spcPts val="5319"/>
              </a:lnSpc>
            </a:pPr>
            <a:r>
              <a:rPr lang="en-US" sz="3799">
                <a:solidFill>
                  <a:srgbClr val="000000"/>
                </a:solidFill>
                <a:latin typeface="Bogart"/>
              </a:rPr>
              <a:t>  printf("After swap Value of var1 and var2 is: %d, %d",var1, var2);</a:t>
            </a:r>
          </a:p>
          <a:p>
            <a:pPr algn="just">
              <a:lnSpc>
                <a:spcPts val="5319"/>
              </a:lnSpc>
            </a:pPr>
            <a:r>
              <a:rPr lang="en-US" sz="3799">
                <a:solidFill>
                  <a:srgbClr val="000000"/>
                </a:solidFill>
                <a:latin typeface="Bogart"/>
              </a:rPr>
              <a:t>  return 0;</a:t>
            </a:r>
          </a:p>
          <a:p>
            <a:pPr algn="just">
              <a:lnSpc>
                <a:spcPts val="5319"/>
              </a:lnSpc>
            </a:pPr>
            <a:r>
              <a:rPr lang="en-US" sz="3799">
                <a:solidFill>
                  <a:srgbClr val="000000"/>
                </a:solidFill>
                <a:latin typeface="Bogart"/>
              </a:rPr>
              <a:t>}</a:t>
            </a:r>
          </a:p>
          <a:p>
            <a:pPr algn="just">
              <a:lnSpc>
                <a:spcPts val="2940"/>
              </a:lnSpc>
            </a:pPr>
          </a:p>
        </p:txBody>
      </p:sp>
      <p:sp>
        <p:nvSpPr>
          <p:cNvPr name="TextBox 6" id="6"/>
          <p:cNvSpPr txBox="true"/>
          <p:nvPr/>
        </p:nvSpPr>
        <p:spPr>
          <a:xfrm rot="0">
            <a:off x="8890763" y="773775"/>
            <a:ext cx="8368537" cy="2462530"/>
          </a:xfrm>
          <a:prstGeom prst="rect">
            <a:avLst/>
          </a:prstGeom>
        </p:spPr>
        <p:txBody>
          <a:bodyPr anchor="t" rtlCol="false" tIns="0" lIns="0" bIns="0" rIns="0">
            <a:spAutoFit/>
          </a:bodyPr>
          <a:lstStyle/>
          <a:p>
            <a:pPr algn="just">
              <a:lnSpc>
                <a:spcPts val="3919"/>
              </a:lnSpc>
              <a:spcBef>
                <a:spcPct val="0"/>
              </a:spcBef>
            </a:pPr>
            <a:r>
              <a:rPr lang="en-US" sz="2799">
                <a:solidFill>
                  <a:srgbClr val="000000"/>
                </a:solidFill>
                <a:latin typeface="Bogart"/>
              </a:rPr>
              <a:t>Parameter passing in this method copies values from actual parameters into formal function parameters. As a result, any changes made inside the functions do not reflect in the caller’s parameters.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TextBox 5" id="5"/>
          <p:cNvSpPr txBox="true"/>
          <p:nvPr/>
        </p:nvSpPr>
        <p:spPr>
          <a:xfrm rot="0">
            <a:off x="2464110" y="2339279"/>
            <a:ext cx="13713991" cy="3980180"/>
          </a:xfrm>
          <a:prstGeom prst="rect">
            <a:avLst/>
          </a:prstGeom>
        </p:spPr>
        <p:txBody>
          <a:bodyPr anchor="t" rtlCol="false" tIns="0" lIns="0" bIns="0" rIns="0">
            <a:spAutoFit/>
          </a:bodyPr>
          <a:lstStyle/>
          <a:p>
            <a:pPr algn="just">
              <a:lnSpc>
                <a:spcPts val="5319"/>
              </a:lnSpc>
            </a:pPr>
            <a:r>
              <a:rPr lang="en-US" sz="3799">
                <a:solidFill>
                  <a:srgbClr val="000000"/>
                </a:solidFill>
                <a:latin typeface="Bogart Bold"/>
              </a:rPr>
              <a:t>Call</a:t>
            </a:r>
            <a:r>
              <a:rPr lang="en-US" sz="3799">
                <a:solidFill>
                  <a:srgbClr val="000000"/>
                </a:solidFill>
                <a:latin typeface="Bogart Bold"/>
              </a:rPr>
              <a:t> by Reference:</a:t>
            </a:r>
          </a:p>
          <a:p>
            <a:pPr algn="just">
              <a:lnSpc>
                <a:spcPts val="5319"/>
              </a:lnSpc>
            </a:pPr>
            <a:r>
              <a:rPr lang="en-US" sz="3799">
                <a:solidFill>
                  <a:srgbClr val="000000"/>
                </a:solidFill>
                <a:latin typeface="Bogart"/>
              </a:rPr>
              <a:t>In call by reference method, the value of the variable is passed to the function as parameter. The value of the actual parameter can be modified by formal parameter. Same memory is allocated for both actual and formal parameters.</a:t>
            </a:r>
          </a:p>
          <a:p>
            <a:pPr algn="just">
              <a:lnSpc>
                <a:spcPts val="531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TextBox 5" id="5"/>
          <p:cNvSpPr txBox="true"/>
          <p:nvPr/>
        </p:nvSpPr>
        <p:spPr>
          <a:xfrm rot="0">
            <a:off x="1452644" y="585152"/>
            <a:ext cx="15806656" cy="9707245"/>
          </a:xfrm>
          <a:prstGeom prst="rect">
            <a:avLst/>
          </a:prstGeom>
        </p:spPr>
        <p:txBody>
          <a:bodyPr anchor="t" rtlCol="false" tIns="0" lIns="0" bIns="0" rIns="0">
            <a:spAutoFit/>
          </a:bodyPr>
          <a:lstStyle/>
          <a:p>
            <a:pPr algn="just">
              <a:lnSpc>
                <a:spcPts val="5319"/>
              </a:lnSpc>
            </a:pPr>
            <a:r>
              <a:rPr lang="en-US" sz="3799">
                <a:solidFill>
                  <a:srgbClr val="000000"/>
                </a:solidFill>
                <a:latin typeface="Bogart Bold"/>
              </a:rPr>
              <a:t>Example for call by reference:</a:t>
            </a:r>
          </a:p>
          <a:p>
            <a:pPr algn="just">
              <a:lnSpc>
                <a:spcPts val="5319"/>
              </a:lnSpc>
            </a:pPr>
            <a:r>
              <a:rPr lang="en-US" sz="3799">
                <a:solidFill>
                  <a:srgbClr val="000000"/>
                </a:solidFill>
                <a:latin typeface="Bogart"/>
              </a:rPr>
              <a:t>#include &lt;stdio.h&gt;</a:t>
            </a:r>
          </a:p>
          <a:p>
            <a:pPr algn="just">
              <a:lnSpc>
                <a:spcPts val="5319"/>
              </a:lnSpc>
            </a:pPr>
            <a:r>
              <a:rPr lang="en-US" sz="3799">
                <a:solidFill>
                  <a:srgbClr val="000000"/>
                </a:solidFill>
                <a:latin typeface="Bogart"/>
              </a:rPr>
              <a:t>void swap(int *var1, int *var2){</a:t>
            </a:r>
          </a:p>
          <a:p>
            <a:pPr algn="just">
              <a:lnSpc>
                <a:spcPts val="5319"/>
              </a:lnSpc>
            </a:pPr>
            <a:r>
              <a:rPr lang="en-US" sz="3799">
                <a:solidFill>
                  <a:srgbClr val="000000"/>
                </a:solidFill>
                <a:latin typeface="Bogart"/>
              </a:rPr>
              <a:t>  int temp = *var1;</a:t>
            </a:r>
          </a:p>
          <a:p>
            <a:pPr algn="just">
              <a:lnSpc>
                <a:spcPts val="5319"/>
              </a:lnSpc>
            </a:pPr>
            <a:r>
              <a:rPr lang="en-US" sz="3799">
                <a:solidFill>
                  <a:srgbClr val="000000"/>
                </a:solidFill>
                <a:latin typeface="Bogart"/>
              </a:rPr>
              <a:t>  *var1 = *var2;</a:t>
            </a:r>
          </a:p>
          <a:p>
            <a:pPr algn="just">
              <a:lnSpc>
                <a:spcPts val="5319"/>
              </a:lnSpc>
            </a:pPr>
            <a:r>
              <a:rPr lang="en-US" sz="3799">
                <a:solidFill>
                  <a:srgbClr val="000000"/>
                </a:solidFill>
                <a:latin typeface="Bogart"/>
              </a:rPr>
              <a:t>  *var2 = temp;</a:t>
            </a:r>
          </a:p>
          <a:p>
            <a:pPr algn="just">
              <a:lnSpc>
                <a:spcPts val="5319"/>
              </a:lnSpc>
            </a:pPr>
            <a:r>
              <a:rPr lang="en-US" sz="3799">
                <a:solidFill>
                  <a:srgbClr val="000000"/>
                </a:solidFill>
                <a:latin typeface="Bogart"/>
              </a:rPr>
              <a:t>}</a:t>
            </a:r>
          </a:p>
          <a:p>
            <a:pPr algn="just">
              <a:lnSpc>
                <a:spcPts val="5319"/>
              </a:lnSpc>
            </a:pPr>
            <a:r>
              <a:rPr lang="en-US" sz="3799">
                <a:solidFill>
                  <a:srgbClr val="000000"/>
                </a:solidFill>
                <a:latin typeface="Bogart"/>
              </a:rPr>
              <a:t>int main(){</a:t>
            </a:r>
          </a:p>
          <a:p>
            <a:pPr algn="just">
              <a:lnSpc>
                <a:spcPts val="5319"/>
              </a:lnSpc>
            </a:pPr>
            <a:r>
              <a:rPr lang="en-US" sz="3799">
                <a:solidFill>
                  <a:srgbClr val="000000"/>
                </a:solidFill>
                <a:latin typeface="Bogart"/>
              </a:rPr>
              <a:t>  int var1 = 3, var2 = 2;</a:t>
            </a:r>
          </a:p>
          <a:p>
            <a:pPr algn="just">
              <a:lnSpc>
                <a:spcPts val="5319"/>
              </a:lnSpc>
            </a:pPr>
            <a:r>
              <a:rPr lang="en-US" sz="3799">
                <a:solidFill>
                  <a:srgbClr val="000000"/>
                </a:solidFill>
                <a:latin typeface="Bogart"/>
              </a:rPr>
              <a:t>  printf("Before swap Value of var1 and var2 is: %d, %d\n", var1, var2);</a:t>
            </a:r>
          </a:p>
          <a:p>
            <a:pPr algn="just">
              <a:lnSpc>
                <a:spcPts val="5319"/>
              </a:lnSpc>
            </a:pPr>
            <a:r>
              <a:rPr lang="en-US" sz="3799">
                <a:solidFill>
                  <a:srgbClr val="000000"/>
                </a:solidFill>
                <a:latin typeface="Bogart"/>
              </a:rPr>
              <a:t>  swap(&amp;var1, &amp;var2);</a:t>
            </a:r>
          </a:p>
          <a:p>
            <a:pPr algn="just">
              <a:lnSpc>
                <a:spcPts val="5319"/>
              </a:lnSpc>
            </a:pPr>
            <a:r>
              <a:rPr lang="en-US" sz="3799">
                <a:solidFill>
                  <a:srgbClr val="000000"/>
                </a:solidFill>
                <a:latin typeface="Bogart"/>
              </a:rPr>
              <a:t>  printf("After swap Value of var1 and var2 is: %d, %d",var1, var2);</a:t>
            </a:r>
          </a:p>
          <a:p>
            <a:pPr algn="just">
              <a:lnSpc>
                <a:spcPts val="5319"/>
              </a:lnSpc>
            </a:pPr>
            <a:r>
              <a:rPr lang="en-US" sz="3799">
                <a:solidFill>
                  <a:srgbClr val="000000"/>
                </a:solidFill>
                <a:latin typeface="Bogart"/>
              </a:rPr>
              <a:t>  return 0;</a:t>
            </a:r>
          </a:p>
          <a:p>
            <a:pPr algn="just">
              <a:lnSpc>
                <a:spcPts val="5319"/>
              </a:lnSpc>
            </a:pPr>
            <a:r>
              <a:rPr lang="en-US" sz="3799">
                <a:solidFill>
                  <a:srgbClr val="000000"/>
                </a:solidFill>
                <a:latin typeface="Bogart"/>
              </a:rPr>
              <a:t>}</a:t>
            </a:r>
          </a:p>
          <a:p>
            <a:pPr algn="just">
              <a:lnSpc>
                <a:spcPts val="294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4297" t="-12892" r="-17391" b="-13455"/>
            </a:stretch>
          </a:blipFill>
        </p:spPr>
      </p:sp>
      <p:sp>
        <p:nvSpPr>
          <p:cNvPr name="Freeform 3" id="3"/>
          <p:cNvSpPr/>
          <p:nvPr/>
        </p:nvSpPr>
        <p:spPr>
          <a:xfrm flipH="false" flipV="false" rot="0">
            <a:off x="3890223" y="501765"/>
            <a:ext cx="10756400" cy="2503308"/>
          </a:xfrm>
          <a:custGeom>
            <a:avLst/>
            <a:gdLst/>
            <a:ahLst/>
            <a:cxnLst/>
            <a:rect r="r" b="b" t="t" l="l"/>
            <a:pathLst>
              <a:path h="2503308" w="10756400">
                <a:moveTo>
                  <a:pt x="0" y="0"/>
                </a:moveTo>
                <a:lnTo>
                  <a:pt x="10756401" y="0"/>
                </a:lnTo>
                <a:lnTo>
                  <a:pt x="10756401" y="2503307"/>
                </a:lnTo>
                <a:lnTo>
                  <a:pt x="0" y="2503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151485">
            <a:off x="-465047" y="6043064"/>
            <a:ext cx="1481328" cy="4114800"/>
          </a:xfrm>
          <a:custGeom>
            <a:avLst/>
            <a:gdLst/>
            <a:ahLst/>
            <a:cxnLst/>
            <a:rect r="r" b="b" t="t" l="l"/>
            <a:pathLst>
              <a:path h="4114800" w="1481328">
                <a:moveTo>
                  <a:pt x="0" y="0"/>
                </a:moveTo>
                <a:lnTo>
                  <a:pt x="1481328" y="0"/>
                </a:lnTo>
                <a:lnTo>
                  <a:pt x="14813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1240289">
            <a:off x="17200859" y="6142065"/>
            <a:ext cx="1481328" cy="4114800"/>
          </a:xfrm>
          <a:custGeom>
            <a:avLst/>
            <a:gdLst/>
            <a:ahLst/>
            <a:cxnLst/>
            <a:rect r="r" b="b" t="t" l="l"/>
            <a:pathLst>
              <a:path h="4114800" w="1481328">
                <a:moveTo>
                  <a:pt x="1481328" y="0"/>
                </a:moveTo>
                <a:lnTo>
                  <a:pt x="0" y="0"/>
                </a:lnTo>
                <a:lnTo>
                  <a:pt x="0" y="4114800"/>
                </a:lnTo>
                <a:lnTo>
                  <a:pt x="1481328" y="4114800"/>
                </a:lnTo>
                <a:lnTo>
                  <a:pt x="148132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526190" y="1067729"/>
            <a:ext cx="9484467" cy="1302384"/>
          </a:xfrm>
          <a:prstGeom prst="rect">
            <a:avLst/>
          </a:prstGeom>
        </p:spPr>
        <p:txBody>
          <a:bodyPr anchor="t" rtlCol="false" tIns="0" lIns="0" bIns="0" rIns="0">
            <a:spAutoFit/>
          </a:bodyPr>
          <a:lstStyle/>
          <a:p>
            <a:pPr algn="ctr">
              <a:lnSpc>
                <a:spcPts val="10640"/>
              </a:lnSpc>
            </a:pPr>
            <a:r>
              <a:rPr lang="en-US" sz="7600">
                <a:solidFill>
                  <a:srgbClr val="000000"/>
                </a:solidFill>
                <a:latin typeface="Bogart Bold"/>
              </a:rPr>
              <a:t>Contents</a:t>
            </a:r>
          </a:p>
        </p:txBody>
      </p:sp>
      <p:sp>
        <p:nvSpPr>
          <p:cNvPr name="TextBox 7" id="7"/>
          <p:cNvSpPr txBox="true"/>
          <p:nvPr/>
        </p:nvSpPr>
        <p:spPr>
          <a:xfrm rot="0">
            <a:off x="4177930" y="3443539"/>
            <a:ext cx="10759202" cy="5170170"/>
          </a:xfrm>
          <a:prstGeom prst="rect">
            <a:avLst/>
          </a:prstGeom>
        </p:spPr>
        <p:txBody>
          <a:bodyPr anchor="t" rtlCol="false" tIns="0" lIns="0" bIns="0" rIns="0">
            <a:spAutoFit/>
          </a:bodyPr>
          <a:lstStyle/>
          <a:p>
            <a:pPr algn="just">
              <a:lnSpc>
                <a:spcPts val="5880"/>
              </a:lnSpc>
            </a:pPr>
            <a:r>
              <a:rPr lang="en-US" sz="4200">
                <a:solidFill>
                  <a:srgbClr val="000000"/>
                </a:solidFill>
                <a:latin typeface="Bogart Bold"/>
              </a:rPr>
              <a:t>Introduction</a:t>
            </a:r>
          </a:p>
          <a:p>
            <a:pPr algn="just">
              <a:lnSpc>
                <a:spcPts val="5880"/>
              </a:lnSpc>
            </a:pPr>
            <a:r>
              <a:rPr lang="en-US" sz="4200">
                <a:solidFill>
                  <a:srgbClr val="000000"/>
                </a:solidFill>
                <a:latin typeface="Bogart Bold"/>
              </a:rPr>
              <a:t>Types of Fuctions</a:t>
            </a:r>
          </a:p>
          <a:p>
            <a:pPr algn="just">
              <a:lnSpc>
                <a:spcPts val="5880"/>
              </a:lnSpc>
            </a:pPr>
            <a:r>
              <a:rPr lang="en-US" sz="4200">
                <a:solidFill>
                  <a:srgbClr val="000000"/>
                </a:solidFill>
                <a:latin typeface="Bogart Bold"/>
              </a:rPr>
              <a:t>Elements of a user defined function</a:t>
            </a:r>
          </a:p>
          <a:p>
            <a:pPr algn="just">
              <a:lnSpc>
                <a:spcPts val="5880"/>
              </a:lnSpc>
            </a:pPr>
            <a:r>
              <a:rPr lang="en-US" sz="4200">
                <a:solidFill>
                  <a:srgbClr val="000000"/>
                </a:solidFill>
                <a:latin typeface="Bogart Bold"/>
              </a:rPr>
              <a:t>Arguments</a:t>
            </a:r>
          </a:p>
          <a:p>
            <a:pPr algn="just">
              <a:lnSpc>
                <a:spcPts val="5880"/>
              </a:lnSpc>
            </a:pPr>
            <a:r>
              <a:rPr lang="en-US" sz="4200">
                <a:solidFill>
                  <a:srgbClr val="000000"/>
                </a:solidFill>
                <a:latin typeface="Bogart Bold"/>
              </a:rPr>
              <a:t>Passing Parameters</a:t>
            </a:r>
          </a:p>
          <a:p>
            <a:pPr algn="just">
              <a:lnSpc>
                <a:spcPts val="5880"/>
              </a:lnSpc>
            </a:pPr>
            <a:r>
              <a:rPr lang="en-US" sz="4200">
                <a:solidFill>
                  <a:srgbClr val="000000"/>
                </a:solidFill>
                <a:latin typeface="Bogart Bold"/>
              </a:rPr>
              <a:t>Categories of Function</a:t>
            </a:r>
          </a:p>
          <a:p>
            <a:pPr algn="just">
              <a:lnSpc>
                <a:spcPts val="5880"/>
              </a:lnSpc>
            </a:pPr>
            <a:r>
              <a:rPr lang="en-US" sz="4200">
                <a:solidFill>
                  <a:srgbClr val="000000"/>
                </a:solidFill>
                <a:latin typeface="Bogart Bold"/>
              </a:rPr>
              <a:t>Variable Scope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613476" y="1754512"/>
            <a:ext cx="4705327" cy="162548"/>
          </a:xfrm>
          <a:custGeom>
            <a:avLst/>
            <a:gdLst/>
            <a:ahLst/>
            <a:cxnLst/>
            <a:rect r="r" b="b" t="t" l="l"/>
            <a:pathLst>
              <a:path h="162548" w="4705327">
                <a:moveTo>
                  <a:pt x="0" y="0"/>
                </a:moveTo>
                <a:lnTo>
                  <a:pt x="4705327" y="0"/>
                </a:lnTo>
                <a:lnTo>
                  <a:pt x="4705327"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399602" y="2686731"/>
            <a:ext cx="15488797" cy="5313680"/>
          </a:xfrm>
          <a:prstGeom prst="rect">
            <a:avLst/>
          </a:prstGeom>
        </p:spPr>
        <p:txBody>
          <a:bodyPr anchor="t" rtlCol="false" tIns="0" lIns="0" bIns="0" rIns="0">
            <a:spAutoFit/>
          </a:bodyPr>
          <a:lstStyle/>
          <a:p>
            <a:pPr algn="just">
              <a:lnSpc>
                <a:spcPts val="5319"/>
              </a:lnSpc>
            </a:pPr>
            <a:r>
              <a:rPr lang="en-US" sz="3799">
                <a:solidFill>
                  <a:srgbClr val="000000"/>
                </a:solidFill>
                <a:latin typeface="Bogart"/>
              </a:rPr>
              <a:t>F</a:t>
            </a:r>
            <a:r>
              <a:rPr lang="en-US" sz="3799">
                <a:solidFill>
                  <a:srgbClr val="000000"/>
                </a:solidFill>
                <a:latin typeface="Bogart"/>
              </a:rPr>
              <a:t>unctions can be called either with or without arg</a:t>
            </a:r>
            <a:r>
              <a:rPr lang="en-US" sz="3799">
                <a:solidFill>
                  <a:srgbClr val="000000"/>
                </a:solidFill>
                <a:latin typeface="Bogart"/>
              </a:rPr>
              <a:t>uments and might return values. They may or might not return values to the calling functions.</a:t>
            </a:r>
          </a:p>
          <a:p>
            <a:pPr algn="just" marL="820419" indent="-410209" lvl="1">
              <a:lnSpc>
                <a:spcPts val="5319"/>
              </a:lnSpc>
              <a:buFont typeface="Arial"/>
              <a:buChar char="•"/>
            </a:pPr>
            <a:r>
              <a:rPr lang="en-US" sz="3799">
                <a:solidFill>
                  <a:srgbClr val="000000"/>
                </a:solidFill>
                <a:latin typeface="Bogart"/>
              </a:rPr>
              <a:t>Function with no arguments and no return value</a:t>
            </a:r>
          </a:p>
          <a:p>
            <a:pPr algn="just" marL="820419" indent="-410209" lvl="1">
              <a:lnSpc>
                <a:spcPts val="5319"/>
              </a:lnSpc>
              <a:buFont typeface="Arial"/>
              <a:buChar char="•"/>
            </a:pPr>
            <a:r>
              <a:rPr lang="en-US" sz="3799">
                <a:solidFill>
                  <a:srgbClr val="000000"/>
                </a:solidFill>
                <a:latin typeface="Bogart"/>
              </a:rPr>
              <a:t>Function wit</a:t>
            </a:r>
            <a:r>
              <a:rPr lang="en-US" sz="3799">
                <a:solidFill>
                  <a:srgbClr val="000000"/>
                </a:solidFill>
                <a:latin typeface="Bogart"/>
              </a:rPr>
              <a:t>h </a:t>
            </a:r>
            <a:r>
              <a:rPr lang="en-US" sz="3799">
                <a:solidFill>
                  <a:srgbClr val="000000"/>
                </a:solidFill>
                <a:latin typeface="Bogart"/>
              </a:rPr>
              <a:t>n</a:t>
            </a:r>
            <a:r>
              <a:rPr lang="en-US" sz="3799">
                <a:solidFill>
                  <a:srgbClr val="000000"/>
                </a:solidFill>
                <a:latin typeface="Bogart"/>
              </a:rPr>
              <a:t>o ar</a:t>
            </a:r>
            <a:r>
              <a:rPr lang="en-US" sz="3799">
                <a:solidFill>
                  <a:srgbClr val="000000"/>
                </a:solidFill>
                <a:latin typeface="Bogart"/>
              </a:rPr>
              <a:t>gum</a:t>
            </a:r>
            <a:r>
              <a:rPr lang="en-US" sz="3799">
                <a:solidFill>
                  <a:srgbClr val="000000"/>
                </a:solidFill>
                <a:latin typeface="Bogart"/>
              </a:rPr>
              <a:t>e</a:t>
            </a:r>
            <a:r>
              <a:rPr lang="en-US" sz="3799">
                <a:solidFill>
                  <a:srgbClr val="000000"/>
                </a:solidFill>
                <a:latin typeface="Bogart"/>
              </a:rPr>
              <a:t>nt</a:t>
            </a:r>
            <a:r>
              <a:rPr lang="en-US" sz="3799">
                <a:solidFill>
                  <a:srgbClr val="000000"/>
                </a:solidFill>
                <a:latin typeface="Bogart"/>
              </a:rPr>
              <a:t>s a</a:t>
            </a:r>
            <a:r>
              <a:rPr lang="en-US" sz="3799">
                <a:solidFill>
                  <a:srgbClr val="000000"/>
                </a:solidFill>
                <a:latin typeface="Bogart"/>
              </a:rPr>
              <a:t>nd</a:t>
            </a:r>
            <a:r>
              <a:rPr lang="en-US" sz="3799">
                <a:solidFill>
                  <a:srgbClr val="000000"/>
                </a:solidFill>
                <a:latin typeface="Bogart"/>
              </a:rPr>
              <a:t> </a:t>
            </a:r>
            <a:r>
              <a:rPr lang="en-US" sz="3799">
                <a:solidFill>
                  <a:srgbClr val="000000"/>
                </a:solidFill>
                <a:latin typeface="Bogart"/>
              </a:rPr>
              <a:t>wi</a:t>
            </a:r>
            <a:r>
              <a:rPr lang="en-US" sz="3799">
                <a:solidFill>
                  <a:srgbClr val="000000"/>
                </a:solidFill>
                <a:latin typeface="Bogart"/>
              </a:rPr>
              <a:t>th </a:t>
            </a:r>
            <a:r>
              <a:rPr lang="en-US" sz="3799">
                <a:solidFill>
                  <a:srgbClr val="000000"/>
                </a:solidFill>
                <a:latin typeface="Bogart"/>
              </a:rPr>
              <a:t>return</a:t>
            </a:r>
            <a:r>
              <a:rPr lang="en-US" sz="3799">
                <a:solidFill>
                  <a:srgbClr val="000000"/>
                </a:solidFill>
                <a:latin typeface="Bogart"/>
              </a:rPr>
              <a:t> </a:t>
            </a:r>
            <a:r>
              <a:rPr lang="en-US" sz="3799">
                <a:solidFill>
                  <a:srgbClr val="000000"/>
                </a:solidFill>
                <a:latin typeface="Bogart"/>
              </a:rPr>
              <a:t>value</a:t>
            </a:r>
          </a:p>
          <a:p>
            <a:pPr algn="just" marL="820419" indent="-410209" lvl="1">
              <a:lnSpc>
                <a:spcPts val="5319"/>
              </a:lnSpc>
              <a:buFont typeface="Arial"/>
              <a:buChar char="•"/>
            </a:pPr>
            <a:r>
              <a:rPr lang="en-US" sz="3799">
                <a:solidFill>
                  <a:srgbClr val="000000"/>
                </a:solidFill>
                <a:latin typeface="Bogart"/>
              </a:rPr>
              <a:t>F</a:t>
            </a:r>
            <a:r>
              <a:rPr lang="en-US" sz="3799">
                <a:solidFill>
                  <a:srgbClr val="000000"/>
                </a:solidFill>
                <a:latin typeface="Bogart"/>
              </a:rPr>
              <a:t>unction </a:t>
            </a:r>
            <a:r>
              <a:rPr lang="en-US" sz="3799">
                <a:solidFill>
                  <a:srgbClr val="000000"/>
                </a:solidFill>
                <a:latin typeface="Bogart"/>
              </a:rPr>
              <a:t>w</a:t>
            </a:r>
            <a:r>
              <a:rPr lang="en-US" sz="3799">
                <a:solidFill>
                  <a:srgbClr val="000000"/>
                </a:solidFill>
                <a:latin typeface="Bogart"/>
              </a:rPr>
              <a:t>it</a:t>
            </a:r>
            <a:r>
              <a:rPr lang="en-US" sz="3799">
                <a:solidFill>
                  <a:srgbClr val="000000"/>
                </a:solidFill>
                <a:latin typeface="Bogart"/>
              </a:rPr>
              <a:t>h</a:t>
            </a:r>
            <a:r>
              <a:rPr lang="en-US" sz="3799">
                <a:solidFill>
                  <a:srgbClr val="000000"/>
                </a:solidFill>
                <a:latin typeface="Bogart"/>
              </a:rPr>
              <a:t> a</a:t>
            </a:r>
            <a:r>
              <a:rPr lang="en-US" sz="3799">
                <a:solidFill>
                  <a:srgbClr val="000000"/>
                </a:solidFill>
                <a:latin typeface="Bogart"/>
              </a:rPr>
              <a:t>rgume</a:t>
            </a:r>
            <a:r>
              <a:rPr lang="en-US" sz="3799">
                <a:solidFill>
                  <a:srgbClr val="000000"/>
                </a:solidFill>
                <a:latin typeface="Bogart"/>
              </a:rPr>
              <a:t>n</a:t>
            </a:r>
            <a:r>
              <a:rPr lang="en-US" sz="3799">
                <a:solidFill>
                  <a:srgbClr val="000000"/>
                </a:solidFill>
                <a:latin typeface="Bogart"/>
              </a:rPr>
              <a:t>t</a:t>
            </a:r>
            <a:r>
              <a:rPr lang="en-US" sz="3799">
                <a:solidFill>
                  <a:srgbClr val="000000"/>
                </a:solidFill>
                <a:latin typeface="Bogart"/>
              </a:rPr>
              <a:t> a</a:t>
            </a:r>
            <a:r>
              <a:rPr lang="en-US" sz="3799">
                <a:solidFill>
                  <a:srgbClr val="000000"/>
                </a:solidFill>
                <a:latin typeface="Bogart"/>
              </a:rPr>
              <a:t>n</a:t>
            </a:r>
            <a:r>
              <a:rPr lang="en-US" sz="3799">
                <a:solidFill>
                  <a:srgbClr val="000000"/>
                </a:solidFill>
                <a:latin typeface="Bogart"/>
              </a:rPr>
              <a:t>d</a:t>
            </a:r>
            <a:r>
              <a:rPr lang="en-US" sz="3799">
                <a:solidFill>
                  <a:srgbClr val="000000"/>
                </a:solidFill>
                <a:latin typeface="Bogart"/>
              </a:rPr>
              <a:t> wi</a:t>
            </a:r>
            <a:r>
              <a:rPr lang="en-US" sz="3799">
                <a:solidFill>
                  <a:srgbClr val="000000"/>
                </a:solidFill>
                <a:latin typeface="Bogart"/>
              </a:rPr>
              <a:t>t</a:t>
            </a:r>
            <a:r>
              <a:rPr lang="en-US" sz="3799">
                <a:solidFill>
                  <a:srgbClr val="000000"/>
                </a:solidFill>
                <a:latin typeface="Bogart"/>
              </a:rPr>
              <a:t>h n</a:t>
            </a:r>
            <a:r>
              <a:rPr lang="en-US" sz="3799">
                <a:solidFill>
                  <a:srgbClr val="000000"/>
                </a:solidFill>
                <a:latin typeface="Bogart"/>
              </a:rPr>
              <a:t>o</a:t>
            </a:r>
            <a:r>
              <a:rPr lang="en-US" sz="3799">
                <a:solidFill>
                  <a:srgbClr val="000000"/>
                </a:solidFill>
                <a:latin typeface="Bogart"/>
              </a:rPr>
              <a:t> return value</a:t>
            </a:r>
          </a:p>
          <a:p>
            <a:pPr algn="just" marL="820419" indent="-410209" lvl="1">
              <a:lnSpc>
                <a:spcPts val="5319"/>
              </a:lnSpc>
              <a:buFont typeface="Arial"/>
              <a:buChar char="•"/>
            </a:pPr>
            <a:r>
              <a:rPr lang="en-US" sz="3799">
                <a:solidFill>
                  <a:srgbClr val="000000"/>
                </a:solidFill>
                <a:latin typeface="Bogart"/>
              </a:rPr>
              <a:t>Function with arguments and with return value</a:t>
            </a:r>
          </a:p>
          <a:p>
            <a:pPr algn="just">
              <a:lnSpc>
                <a:spcPts val="5319"/>
              </a:lnSpc>
            </a:pPr>
          </a:p>
        </p:txBody>
      </p:sp>
      <p:sp>
        <p:nvSpPr>
          <p:cNvPr name="TextBox 7" id="7"/>
          <p:cNvSpPr txBox="true"/>
          <p:nvPr/>
        </p:nvSpPr>
        <p:spPr>
          <a:xfrm rot="0">
            <a:off x="684055" y="601352"/>
            <a:ext cx="17222392" cy="953135"/>
          </a:xfrm>
          <a:prstGeom prst="rect">
            <a:avLst/>
          </a:prstGeom>
        </p:spPr>
        <p:txBody>
          <a:bodyPr anchor="t" rtlCol="false" tIns="0" lIns="0" bIns="0" rIns="0">
            <a:spAutoFit/>
          </a:bodyPr>
          <a:lstStyle/>
          <a:p>
            <a:pPr algn="ctr">
              <a:lnSpc>
                <a:spcPts val="7840"/>
              </a:lnSpc>
            </a:pPr>
            <a:r>
              <a:rPr lang="en-US" sz="5600">
                <a:solidFill>
                  <a:srgbClr val="000000"/>
                </a:solidFill>
                <a:latin typeface="Bogart Bold"/>
              </a:rPr>
              <a:t>Conditions of Return Types and Arguments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613476" y="1754512"/>
            <a:ext cx="4705327" cy="162548"/>
          </a:xfrm>
          <a:custGeom>
            <a:avLst/>
            <a:gdLst/>
            <a:ahLst/>
            <a:cxnLst/>
            <a:rect r="r" b="b" t="t" l="l"/>
            <a:pathLst>
              <a:path h="162548" w="4705327">
                <a:moveTo>
                  <a:pt x="0" y="0"/>
                </a:moveTo>
                <a:lnTo>
                  <a:pt x="4705327" y="0"/>
                </a:lnTo>
                <a:lnTo>
                  <a:pt x="4705327"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620321" y="1850384"/>
            <a:ext cx="14691637" cy="7291070"/>
          </a:xfrm>
          <a:prstGeom prst="rect">
            <a:avLst/>
          </a:prstGeom>
        </p:spPr>
        <p:txBody>
          <a:bodyPr anchor="t" rtlCol="false" tIns="0" lIns="0" bIns="0" rIns="0">
            <a:spAutoFit/>
          </a:bodyPr>
          <a:lstStyle/>
          <a:p>
            <a:pPr algn="just">
              <a:lnSpc>
                <a:spcPts val="4479"/>
              </a:lnSpc>
            </a:pPr>
            <a:r>
              <a:rPr lang="en-US" sz="3199">
                <a:solidFill>
                  <a:srgbClr val="000000"/>
                </a:solidFill>
                <a:latin typeface="Bogart"/>
              </a:rPr>
              <a:t>When a function has no arguments, called function does not receive any data from the calling function. </a:t>
            </a:r>
          </a:p>
          <a:p>
            <a:pPr algn="just">
              <a:lnSpc>
                <a:spcPts val="4479"/>
              </a:lnSpc>
            </a:pPr>
            <a:r>
              <a:rPr lang="en-US" sz="3199">
                <a:solidFill>
                  <a:srgbClr val="000000"/>
                </a:solidFill>
                <a:latin typeface="Bogart Bold"/>
              </a:rPr>
              <a:t>Syntax:</a:t>
            </a:r>
          </a:p>
          <a:p>
            <a:pPr algn="just">
              <a:lnSpc>
                <a:spcPts val="4479"/>
              </a:lnSpc>
            </a:pPr>
            <a:r>
              <a:rPr lang="en-US" sz="3199">
                <a:solidFill>
                  <a:srgbClr val="000000"/>
                </a:solidFill>
                <a:latin typeface="Bogart"/>
              </a:rPr>
              <a:t>main ( )</a:t>
            </a:r>
          </a:p>
          <a:p>
            <a:pPr algn="just">
              <a:lnSpc>
                <a:spcPts val="4479"/>
              </a:lnSpc>
            </a:pPr>
            <a:r>
              <a:rPr lang="en-US" sz="3199">
                <a:solidFill>
                  <a:srgbClr val="000000"/>
                </a:solidFill>
                <a:latin typeface="Bogart"/>
              </a:rPr>
              <a:t>{------------</a:t>
            </a:r>
          </a:p>
          <a:p>
            <a:pPr algn="just">
              <a:lnSpc>
                <a:spcPts val="4479"/>
              </a:lnSpc>
            </a:pPr>
            <a:r>
              <a:rPr lang="en-US" sz="3199">
                <a:solidFill>
                  <a:srgbClr val="000000"/>
                </a:solidFill>
                <a:latin typeface="Bogart"/>
              </a:rPr>
              <a:t>Function1 ( ); //No arguments</a:t>
            </a:r>
          </a:p>
          <a:p>
            <a:pPr algn="just">
              <a:lnSpc>
                <a:spcPts val="4479"/>
              </a:lnSpc>
            </a:pPr>
            <a:r>
              <a:rPr lang="en-US" sz="3199">
                <a:solidFill>
                  <a:srgbClr val="000000"/>
                </a:solidFill>
                <a:latin typeface="Bogart"/>
              </a:rPr>
              <a:t>--------------</a:t>
            </a:r>
          </a:p>
          <a:p>
            <a:pPr algn="just">
              <a:lnSpc>
                <a:spcPts val="4479"/>
              </a:lnSpc>
            </a:pPr>
            <a:r>
              <a:rPr lang="en-US" sz="3199">
                <a:solidFill>
                  <a:srgbClr val="000000"/>
                </a:solidFill>
                <a:latin typeface="Bogart"/>
              </a:rPr>
              <a:t>}</a:t>
            </a:r>
          </a:p>
          <a:p>
            <a:pPr algn="just">
              <a:lnSpc>
                <a:spcPts val="4479"/>
              </a:lnSpc>
            </a:pPr>
            <a:r>
              <a:rPr lang="en-US" sz="3199">
                <a:solidFill>
                  <a:srgbClr val="000000"/>
                </a:solidFill>
                <a:latin typeface="Bogart"/>
              </a:rPr>
              <a:t>Function1 ( )</a:t>
            </a:r>
          </a:p>
          <a:p>
            <a:pPr algn="just">
              <a:lnSpc>
                <a:spcPts val="4479"/>
              </a:lnSpc>
            </a:pPr>
            <a:r>
              <a:rPr lang="en-US" sz="3199">
                <a:solidFill>
                  <a:srgbClr val="000000"/>
                </a:solidFill>
                <a:latin typeface="Bogart"/>
              </a:rPr>
              <a:t>{</a:t>
            </a:r>
          </a:p>
          <a:p>
            <a:pPr algn="just">
              <a:lnSpc>
                <a:spcPts val="4479"/>
              </a:lnSpc>
            </a:pPr>
            <a:r>
              <a:rPr lang="en-US" sz="3199">
                <a:solidFill>
                  <a:srgbClr val="000000"/>
                </a:solidFill>
                <a:latin typeface="Bogart"/>
              </a:rPr>
              <a:t>-----------</a:t>
            </a:r>
          </a:p>
          <a:p>
            <a:pPr algn="just">
              <a:lnSpc>
                <a:spcPts val="4479"/>
              </a:lnSpc>
            </a:pPr>
            <a:r>
              <a:rPr lang="en-US" sz="3199">
                <a:solidFill>
                  <a:srgbClr val="000000"/>
                </a:solidFill>
                <a:latin typeface="Bogart"/>
              </a:rPr>
              <a:t>return; // No return value</a:t>
            </a:r>
          </a:p>
          <a:p>
            <a:pPr algn="just">
              <a:lnSpc>
                <a:spcPts val="4479"/>
              </a:lnSpc>
            </a:pPr>
            <a:r>
              <a:rPr lang="en-US" sz="3199">
                <a:solidFill>
                  <a:srgbClr val="000000"/>
                </a:solidFill>
                <a:latin typeface="Bogart"/>
              </a:rPr>
              <a:t>}</a:t>
            </a:r>
            <a:r>
              <a:rPr lang="en-US" sz="3199">
                <a:solidFill>
                  <a:srgbClr val="000000"/>
                </a:solidFill>
                <a:latin typeface="Bogart"/>
              </a:rPr>
              <a:t>  </a:t>
            </a:r>
          </a:p>
        </p:txBody>
      </p:sp>
      <p:sp>
        <p:nvSpPr>
          <p:cNvPr name="TextBox 7" id="7"/>
          <p:cNvSpPr txBox="true"/>
          <p:nvPr/>
        </p:nvSpPr>
        <p:spPr>
          <a:xfrm rot="0">
            <a:off x="0" y="570548"/>
            <a:ext cx="18741007" cy="821055"/>
          </a:xfrm>
          <a:prstGeom prst="rect">
            <a:avLst/>
          </a:prstGeom>
        </p:spPr>
        <p:txBody>
          <a:bodyPr anchor="t" rtlCol="false" tIns="0" lIns="0" bIns="0" rIns="0">
            <a:spAutoFit/>
          </a:bodyPr>
          <a:lstStyle/>
          <a:p>
            <a:pPr algn="ctr">
              <a:lnSpc>
                <a:spcPts val="6719"/>
              </a:lnSpc>
            </a:pPr>
            <a:r>
              <a:rPr lang="en-US" sz="4800">
                <a:solidFill>
                  <a:srgbClr val="000000"/>
                </a:solidFill>
                <a:latin typeface="Bogart Bold"/>
              </a:rPr>
              <a:t>Function with no arguments and no return value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613476" y="1754512"/>
            <a:ext cx="4705327" cy="162548"/>
          </a:xfrm>
          <a:custGeom>
            <a:avLst/>
            <a:gdLst/>
            <a:ahLst/>
            <a:cxnLst/>
            <a:rect r="r" b="b" t="t" l="l"/>
            <a:pathLst>
              <a:path h="162548" w="4705327">
                <a:moveTo>
                  <a:pt x="0" y="0"/>
                </a:moveTo>
                <a:lnTo>
                  <a:pt x="4705327" y="0"/>
                </a:lnTo>
                <a:lnTo>
                  <a:pt x="4705327"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399602" y="2038932"/>
            <a:ext cx="15488797" cy="1313180"/>
          </a:xfrm>
          <a:prstGeom prst="rect">
            <a:avLst/>
          </a:prstGeom>
        </p:spPr>
        <p:txBody>
          <a:bodyPr anchor="t" rtlCol="false" tIns="0" lIns="0" bIns="0" rIns="0">
            <a:spAutoFit/>
          </a:bodyPr>
          <a:lstStyle/>
          <a:p>
            <a:pPr algn="just">
              <a:lnSpc>
                <a:spcPts val="5319"/>
              </a:lnSpc>
            </a:pPr>
            <a:r>
              <a:rPr lang="en-US" sz="3799">
                <a:solidFill>
                  <a:srgbClr val="000000"/>
                </a:solidFill>
                <a:latin typeface="Bogart"/>
              </a:rPr>
              <a:t>When a function has no arguments, it does not receive any data from the call: </a:t>
            </a:r>
            <a:r>
              <a:rPr lang="en-US" sz="3799">
                <a:solidFill>
                  <a:srgbClr val="000000"/>
                </a:solidFill>
                <a:latin typeface="Bogart"/>
              </a:rPr>
              <a:t>          </a:t>
            </a:r>
          </a:p>
        </p:txBody>
      </p:sp>
      <p:sp>
        <p:nvSpPr>
          <p:cNvPr name="TextBox 7" id="7"/>
          <p:cNvSpPr txBox="true"/>
          <p:nvPr/>
        </p:nvSpPr>
        <p:spPr>
          <a:xfrm rot="0">
            <a:off x="-226504" y="683902"/>
            <a:ext cx="18741007" cy="870585"/>
          </a:xfrm>
          <a:prstGeom prst="rect">
            <a:avLst/>
          </a:prstGeom>
        </p:spPr>
        <p:txBody>
          <a:bodyPr anchor="t" rtlCol="false" tIns="0" lIns="0" bIns="0" rIns="0">
            <a:spAutoFit/>
          </a:bodyPr>
          <a:lstStyle/>
          <a:p>
            <a:pPr algn="ctr">
              <a:lnSpc>
                <a:spcPts val="7140"/>
              </a:lnSpc>
            </a:pPr>
            <a:r>
              <a:rPr lang="en-US" sz="5100">
                <a:solidFill>
                  <a:srgbClr val="000000"/>
                </a:solidFill>
                <a:latin typeface="Bogart Bold"/>
              </a:rPr>
              <a:t>Function with no arguments and no return value</a:t>
            </a:r>
          </a:p>
        </p:txBody>
      </p:sp>
      <p:sp>
        <p:nvSpPr>
          <p:cNvPr name="TextBox 8" id="8"/>
          <p:cNvSpPr txBox="true"/>
          <p:nvPr/>
        </p:nvSpPr>
        <p:spPr>
          <a:xfrm rot="0">
            <a:off x="1734054" y="3475938"/>
            <a:ext cx="14011816" cy="5980430"/>
          </a:xfrm>
          <a:prstGeom prst="rect">
            <a:avLst/>
          </a:prstGeom>
        </p:spPr>
        <p:txBody>
          <a:bodyPr anchor="t" rtlCol="false" tIns="0" lIns="0" bIns="0" rIns="0">
            <a:spAutoFit/>
          </a:bodyPr>
          <a:lstStyle/>
          <a:p>
            <a:pPr algn="just">
              <a:lnSpc>
                <a:spcPts val="5319"/>
              </a:lnSpc>
            </a:pPr>
            <a:r>
              <a:rPr lang="en-US" sz="3799">
                <a:solidFill>
                  <a:srgbClr val="000000"/>
                </a:solidFill>
                <a:latin typeface="Bogart"/>
              </a:rPr>
              <a:t>#include&lt;stdio.h&gt;</a:t>
            </a:r>
          </a:p>
          <a:p>
            <a:pPr algn="just">
              <a:lnSpc>
                <a:spcPts val="5319"/>
              </a:lnSpc>
            </a:pPr>
            <a:r>
              <a:rPr lang="en-US" sz="3799">
                <a:solidFill>
                  <a:srgbClr val="000000"/>
                </a:solidFill>
                <a:latin typeface="Bogart"/>
              </a:rPr>
              <a:t>void display();</a:t>
            </a:r>
          </a:p>
          <a:p>
            <a:pPr algn="just">
              <a:lnSpc>
                <a:spcPts val="5319"/>
              </a:lnSpc>
            </a:pPr>
            <a:r>
              <a:rPr lang="en-US" sz="3799">
                <a:solidFill>
                  <a:srgbClr val="000000"/>
                </a:solidFill>
                <a:latin typeface="Bogart"/>
              </a:rPr>
              <a:t>void main(){</a:t>
            </a:r>
          </a:p>
          <a:p>
            <a:pPr algn="just">
              <a:lnSpc>
                <a:spcPts val="5319"/>
              </a:lnSpc>
            </a:pPr>
            <a:r>
              <a:rPr lang="en-US" sz="3799">
                <a:solidFill>
                  <a:srgbClr val="000000"/>
                </a:solidFill>
                <a:latin typeface="Bogart"/>
              </a:rPr>
              <a:t>display();</a:t>
            </a:r>
          </a:p>
          <a:p>
            <a:pPr algn="just">
              <a:lnSpc>
                <a:spcPts val="5319"/>
              </a:lnSpc>
            </a:pPr>
            <a:r>
              <a:rPr lang="en-US" sz="3799">
                <a:solidFill>
                  <a:srgbClr val="000000"/>
                </a:solidFill>
                <a:latin typeface="Bogart"/>
              </a:rPr>
              <a:t>}</a:t>
            </a:r>
          </a:p>
          <a:p>
            <a:pPr algn="just">
              <a:lnSpc>
                <a:spcPts val="5319"/>
              </a:lnSpc>
            </a:pPr>
            <a:r>
              <a:rPr lang="en-US" sz="3799">
                <a:solidFill>
                  <a:srgbClr val="000000"/>
                </a:solidFill>
                <a:latin typeface="Bogart"/>
              </a:rPr>
              <a:t>void display() {</a:t>
            </a:r>
          </a:p>
          <a:p>
            <a:pPr algn="just">
              <a:lnSpc>
                <a:spcPts val="5319"/>
              </a:lnSpc>
            </a:pPr>
            <a:r>
              <a:rPr lang="en-US" sz="3799">
                <a:solidFill>
                  <a:srgbClr val="000000"/>
                </a:solidFill>
                <a:latin typeface="Bogart"/>
              </a:rPr>
              <a:t>printf(“Welcome”);</a:t>
            </a:r>
          </a:p>
          <a:p>
            <a:pPr algn="just">
              <a:lnSpc>
                <a:spcPts val="5319"/>
              </a:lnSpc>
            </a:pPr>
            <a:r>
              <a:rPr lang="en-US" sz="3799">
                <a:solidFill>
                  <a:srgbClr val="000000"/>
                </a:solidFill>
                <a:latin typeface="Bogart"/>
              </a:rPr>
              <a:t>return;</a:t>
            </a:r>
          </a:p>
          <a:p>
            <a:pPr algn="just">
              <a:lnSpc>
                <a:spcPts val="5319"/>
              </a:lnSpc>
            </a:pPr>
            <a:r>
              <a:rPr lang="en-US" sz="3799">
                <a:solidFill>
                  <a:srgbClr val="000000"/>
                </a:solidFill>
                <a:latin typeface="Bogart"/>
              </a:rPr>
              <a: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613476" y="1431932"/>
            <a:ext cx="4705327" cy="162548"/>
          </a:xfrm>
          <a:custGeom>
            <a:avLst/>
            <a:gdLst/>
            <a:ahLst/>
            <a:cxnLst/>
            <a:rect r="r" b="b" t="t" l="l"/>
            <a:pathLst>
              <a:path h="162548" w="4705327">
                <a:moveTo>
                  <a:pt x="0" y="0"/>
                </a:moveTo>
                <a:lnTo>
                  <a:pt x="4705327" y="0"/>
                </a:lnTo>
                <a:lnTo>
                  <a:pt x="4705327" y="162548"/>
                </a:lnTo>
                <a:lnTo>
                  <a:pt x="0" y="162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674597" y="1974806"/>
            <a:ext cx="15157943" cy="7853045"/>
          </a:xfrm>
          <a:prstGeom prst="rect">
            <a:avLst/>
          </a:prstGeom>
        </p:spPr>
        <p:txBody>
          <a:bodyPr anchor="t" rtlCol="false" tIns="0" lIns="0" bIns="0" rIns="0">
            <a:spAutoFit/>
          </a:bodyPr>
          <a:lstStyle/>
          <a:p>
            <a:pPr algn="just">
              <a:lnSpc>
                <a:spcPts val="4480"/>
              </a:lnSpc>
            </a:pPr>
            <a:r>
              <a:rPr lang="en-US" sz="3200">
                <a:solidFill>
                  <a:srgbClr val="000000"/>
                </a:solidFill>
                <a:latin typeface="Bogart"/>
              </a:rPr>
              <a:t>When a function has no arguments, it does not receive any data from the calling function. Similarly, when it does not return a value, the calling function does not receive any data from the called function. </a:t>
            </a:r>
          </a:p>
          <a:p>
            <a:pPr algn="just">
              <a:lnSpc>
                <a:spcPts val="4480"/>
              </a:lnSpc>
            </a:pPr>
            <a:r>
              <a:rPr lang="en-US" sz="3200">
                <a:solidFill>
                  <a:srgbClr val="000000"/>
                </a:solidFill>
                <a:latin typeface="Bogart Bold"/>
              </a:rPr>
              <a:t>Syntax:</a:t>
            </a:r>
          </a:p>
          <a:p>
            <a:pPr algn="just">
              <a:lnSpc>
                <a:spcPts val="4480"/>
              </a:lnSpc>
            </a:pPr>
            <a:r>
              <a:rPr lang="en-US" sz="3200">
                <a:solidFill>
                  <a:srgbClr val="000000"/>
                </a:solidFill>
                <a:latin typeface="Bogart"/>
              </a:rPr>
              <a:t>main ( )</a:t>
            </a:r>
          </a:p>
          <a:p>
            <a:pPr algn="just">
              <a:lnSpc>
                <a:spcPts val="4480"/>
              </a:lnSpc>
            </a:pPr>
            <a:r>
              <a:rPr lang="en-US" sz="3200">
                <a:solidFill>
                  <a:srgbClr val="000000"/>
                </a:solidFill>
                <a:latin typeface="Bogart"/>
              </a:rPr>
              <a:t>{------------</a:t>
            </a:r>
          </a:p>
          <a:p>
            <a:pPr algn="just">
              <a:lnSpc>
                <a:spcPts val="4480"/>
              </a:lnSpc>
            </a:pPr>
            <a:r>
              <a:rPr lang="en-US" sz="3200">
                <a:solidFill>
                  <a:srgbClr val="000000"/>
                </a:solidFill>
                <a:latin typeface="Bogart"/>
              </a:rPr>
              <a:t>Function1 ( ); //No arguments</a:t>
            </a:r>
          </a:p>
          <a:p>
            <a:pPr algn="just">
              <a:lnSpc>
                <a:spcPts val="4480"/>
              </a:lnSpc>
            </a:pPr>
            <a:r>
              <a:rPr lang="en-US" sz="3200">
                <a:solidFill>
                  <a:srgbClr val="000000"/>
                </a:solidFill>
                <a:latin typeface="Bogart"/>
              </a:rPr>
              <a:t>--------------</a:t>
            </a:r>
          </a:p>
          <a:p>
            <a:pPr algn="just">
              <a:lnSpc>
                <a:spcPts val="4480"/>
              </a:lnSpc>
            </a:pPr>
            <a:r>
              <a:rPr lang="en-US" sz="3200">
                <a:solidFill>
                  <a:srgbClr val="000000"/>
                </a:solidFill>
                <a:latin typeface="Bogart"/>
              </a:rPr>
              <a:t>}</a:t>
            </a:r>
          </a:p>
          <a:p>
            <a:pPr algn="just">
              <a:lnSpc>
                <a:spcPts val="4480"/>
              </a:lnSpc>
            </a:pPr>
            <a:r>
              <a:rPr lang="en-US" sz="3200">
                <a:solidFill>
                  <a:srgbClr val="000000"/>
                </a:solidFill>
                <a:latin typeface="Bogart"/>
              </a:rPr>
              <a:t>Function1 ()</a:t>
            </a:r>
          </a:p>
          <a:p>
            <a:pPr algn="just">
              <a:lnSpc>
                <a:spcPts val="4480"/>
              </a:lnSpc>
            </a:pPr>
            <a:r>
              <a:rPr lang="en-US" sz="3200">
                <a:solidFill>
                  <a:srgbClr val="000000"/>
                </a:solidFill>
                <a:latin typeface="Bogart"/>
              </a:rPr>
              <a:t>{-----------</a:t>
            </a:r>
          </a:p>
          <a:p>
            <a:pPr algn="just">
              <a:lnSpc>
                <a:spcPts val="4480"/>
              </a:lnSpc>
            </a:pPr>
            <a:r>
              <a:rPr lang="en-US" sz="3200">
                <a:solidFill>
                  <a:srgbClr val="000000"/>
                </a:solidFill>
                <a:latin typeface="Bogart"/>
              </a:rPr>
              <a:t>return (value); // with return value</a:t>
            </a:r>
          </a:p>
          <a:p>
            <a:pPr algn="just">
              <a:lnSpc>
                <a:spcPts val="4480"/>
              </a:lnSpc>
            </a:pPr>
            <a:r>
              <a:rPr lang="en-US" sz="3200">
                <a:solidFill>
                  <a:srgbClr val="000000"/>
                </a:solidFill>
                <a:latin typeface="Bogart"/>
              </a:rPr>
              <a:t>}</a:t>
            </a:r>
          </a:p>
          <a:p>
            <a:pPr algn="just">
              <a:lnSpc>
                <a:spcPts val="4480"/>
              </a:lnSpc>
            </a:pPr>
            <a:r>
              <a:rPr lang="en-US" sz="3200">
                <a:solidFill>
                  <a:srgbClr val="000000"/>
                </a:solidFill>
                <a:latin typeface="Bogart"/>
              </a:rPr>
              <a:t>                    </a:t>
            </a:r>
          </a:p>
        </p:txBody>
      </p:sp>
      <p:sp>
        <p:nvSpPr>
          <p:cNvPr name="TextBox 7" id="7"/>
          <p:cNvSpPr txBox="true"/>
          <p:nvPr/>
        </p:nvSpPr>
        <p:spPr>
          <a:xfrm rot="0">
            <a:off x="-666222" y="610877"/>
            <a:ext cx="19839580" cy="821055"/>
          </a:xfrm>
          <a:prstGeom prst="rect">
            <a:avLst/>
          </a:prstGeom>
        </p:spPr>
        <p:txBody>
          <a:bodyPr anchor="t" rtlCol="false" tIns="0" lIns="0" bIns="0" rIns="0">
            <a:spAutoFit/>
          </a:bodyPr>
          <a:lstStyle/>
          <a:p>
            <a:pPr algn="ctr">
              <a:lnSpc>
                <a:spcPts val="6719"/>
              </a:lnSpc>
            </a:pPr>
            <a:r>
              <a:rPr lang="en-US" sz="4800">
                <a:solidFill>
                  <a:srgbClr val="000000"/>
                </a:solidFill>
                <a:latin typeface="Bogart Bold"/>
              </a:rPr>
              <a:t>Function with no arguments and with return value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31965"/>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77703"/>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613476" y="1530195"/>
            <a:ext cx="4705327" cy="162548"/>
          </a:xfrm>
          <a:custGeom>
            <a:avLst/>
            <a:gdLst/>
            <a:ahLst/>
            <a:cxnLst/>
            <a:rect r="r" b="b" t="t" l="l"/>
            <a:pathLst>
              <a:path h="162548" w="4705327">
                <a:moveTo>
                  <a:pt x="0" y="0"/>
                </a:moveTo>
                <a:lnTo>
                  <a:pt x="4705327" y="0"/>
                </a:lnTo>
                <a:lnTo>
                  <a:pt x="4705327"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8700" y="570548"/>
            <a:ext cx="16279373" cy="821055"/>
          </a:xfrm>
          <a:prstGeom prst="rect">
            <a:avLst/>
          </a:prstGeom>
        </p:spPr>
        <p:txBody>
          <a:bodyPr anchor="t" rtlCol="false" tIns="0" lIns="0" bIns="0" rIns="0">
            <a:spAutoFit/>
          </a:bodyPr>
          <a:lstStyle/>
          <a:p>
            <a:pPr algn="just">
              <a:lnSpc>
                <a:spcPts val="6719"/>
              </a:lnSpc>
            </a:pPr>
            <a:r>
              <a:rPr lang="en-US" sz="4800">
                <a:solidFill>
                  <a:srgbClr val="000000"/>
                </a:solidFill>
                <a:latin typeface="Bogart Bold"/>
              </a:rPr>
              <a:t>Function with no arguments and with return value</a:t>
            </a:r>
          </a:p>
        </p:txBody>
      </p:sp>
      <p:sp>
        <p:nvSpPr>
          <p:cNvPr name="TextBox 7" id="7"/>
          <p:cNvSpPr txBox="true"/>
          <p:nvPr/>
        </p:nvSpPr>
        <p:spPr>
          <a:xfrm rot="0">
            <a:off x="1344711" y="1778467"/>
            <a:ext cx="9088486" cy="8016875"/>
          </a:xfrm>
          <a:prstGeom prst="rect">
            <a:avLst/>
          </a:prstGeom>
        </p:spPr>
        <p:txBody>
          <a:bodyPr anchor="t" rtlCol="false" tIns="0" lIns="0" bIns="0" rIns="0">
            <a:spAutoFit/>
          </a:bodyPr>
          <a:lstStyle/>
          <a:p>
            <a:pPr algn="just">
              <a:lnSpc>
                <a:spcPts val="4899"/>
              </a:lnSpc>
            </a:pPr>
            <a:r>
              <a:rPr lang="en-US" sz="3499">
                <a:solidFill>
                  <a:srgbClr val="000000"/>
                </a:solidFill>
                <a:latin typeface="Bogart"/>
              </a:rPr>
              <a:t>#include&lt;stdio.h&gt;</a:t>
            </a:r>
          </a:p>
          <a:p>
            <a:pPr algn="just">
              <a:lnSpc>
                <a:spcPts val="4899"/>
              </a:lnSpc>
            </a:pPr>
            <a:r>
              <a:rPr lang="en-US" sz="3499">
                <a:solidFill>
                  <a:srgbClr val="000000"/>
                </a:solidFill>
                <a:latin typeface="Bogart"/>
              </a:rPr>
              <a:t>int add(void);</a:t>
            </a:r>
          </a:p>
          <a:p>
            <a:pPr algn="just">
              <a:lnSpc>
                <a:spcPts val="4899"/>
              </a:lnSpc>
            </a:pPr>
            <a:r>
              <a:rPr lang="en-US" sz="3499">
                <a:solidFill>
                  <a:srgbClr val="000000"/>
                </a:solidFill>
                <a:latin typeface="Bogart"/>
              </a:rPr>
              <a:t>void main(){</a:t>
            </a:r>
          </a:p>
          <a:p>
            <a:pPr algn="just">
              <a:lnSpc>
                <a:spcPts val="4899"/>
              </a:lnSpc>
            </a:pPr>
            <a:r>
              <a:rPr lang="en-US" sz="3499">
                <a:solidFill>
                  <a:srgbClr val="000000"/>
                </a:solidFill>
                <a:latin typeface="Bogart"/>
              </a:rPr>
              <a:t>int sum;</a:t>
            </a:r>
          </a:p>
          <a:p>
            <a:pPr algn="just">
              <a:lnSpc>
                <a:spcPts val="4899"/>
              </a:lnSpc>
            </a:pPr>
            <a:r>
              <a:rPr lang="en-US" sz="3499">
                <a:solidFill>
                  <a:srgbClr val="000000"/>
                </a:solidFill>
                <a:latin typeface="Bogart"/>
              </a:rPr>
              <a:t>sum=add();</a:t>
            </a:r>
          </a:p>
          <a:p>
            <a:pPr algn="just">
              <a:lnSpc>
                <a:spcPts val="4899"/>
              </a:lnSpc>
            </a:pPr>
            <a:r>
              <a:rPr lang="en-US" sz="3499">
                <a:solidFill>
                  <a:srgbClr val="000000"/>
                </a:solidFill>
                <a:latin typeface="Bogart"/>
              </a:rPr>
              <a:t>printf(“sum: %d“, sum);</a:t>
            </a:r>
          </a:p>
          <a:p>
            <a:pPr algn="just">
              <a:lnSpc>
                <a:spcPts val="4899"/>
              </a:lnSpc>
            </a:pPr>
            <a:r>
              <a:rPr lang="en-US" sz="3499">
                <a:solidFill>
                  <a:srgbClr val="000000"/>
                </a:solidFill>
                <a:latin typeface="Bogart"/>
              </a:rPr>
              <a:t>}</a:t>
            </a:r>
          </a:p>
          <a:p>
            <a:pPr algn="just">
              <a:lnSpc>
                <a:spcPts val="4899"/>
              </a:lnSpc>
            </a:pPr>
            <a:r>
              <a:rPr lang="en-US" sz="3499">
                <a:solidFill>
                  <a:srgbClr val="000000"/>
                </a:solidFill>
                <a:latin typeface="Bogart"/>
              </a:rPr>
              <a:t>int add(void) {</a:t>
            </a:r>
          </a:p>
          <a:p>
            <a:pPr algn="just">
              <a:lnSpc>
                <a:spcPts val="4899"/>
              </a:lnSpc>
            </a:pPr>
            <a:r>
              <a:rPr lang="en-US" sz="3499">
                <a:solidFill>
                  <a:srgbClr val="000000"/>
                </a:solidFill>
                <a:latin typeface="Bogart"/>
              </a:rPr>
              <a:t>int a,b;</a:t>
            </a:r>
          </a:p>
          <a:p>
            <a:pPr algn="just">
              <a:lnSpc>
                <a:spcPts val="4899"/>
              </a:lnSpc>
            </a:pPr>
            <a:r>
              <a:rPr lang="en-US" sz="3499">
                <a:solidFill>
                  <a:srgbClr val="000000"/>
                </a:solidFill>
                <a:latin typeface="Bogart"/>
              </a:rPr>
              <a:t>printf(“Enter two numbers:”);</a:t>
            </a:r>
          </a:p>
          <a:p>
            <a:pPr algn="just">
              <a:lnSpc>
                <a:spcPts val="4899"/>
              </a:lnSpc>
            </a:pPr>
            <a:r>
              <a:rPr lang="en-US" sz="3499">
                <a:solidFill>
                  <a:srgbClr val="000000"/>
                </a:solidFill>
                <a:latin typeface="Bogart"/>
              </a:rPr>
              <a:t>scanf(“%d%d”,&amp;a,&amp;b);</a:t>
            </a:r>
          </a:p>
          <a:p>
            <a:pPr algn="just">
              <a:lnSpc>
                <a:spcPts val="4899"/>
              </a:lnSpc>
            </a:pPr>
            <a:r>
              <a:rPr lang="en-US" sz="3499">
                <a:solidFill>
                  <a:srgbClr val="000000"/>
                </a:solidFill>
                <a:latin typeface="Bogart"/>
              </a:rPr>
              <a:t>return(a+b);</a:t>
            </a:r>
          </a:p>
          <a:p>
            <a:pPr algn="just">
              <a:lnSpc>
                <a:spcPts val="4899"/>
              </a:lnSpc>
            </a:pPr>
            <a:r>
              <a:rPr lang="en-US" sz="3499">
                <a:solidFill>
                  <a:srgbClr val="000000"/>
                </a:solidFill>
                <a:latin typeface="Bogart"/>
              </a:rPr>
              <a: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613476" y="1587483"/>
            <a:ext cx="4705327" cy="162548"/>
          </a:xfrm>
          <a:custGeom>
            <a:avLst/>
            <a:gdLst/>
            <a:ahLst/>
            <a:cxnLst/>
            <a:rect r="r" b="b" t="t" l="l"/>
            <a:pathLst>
              <a:path h="162548" w="4705327">
                <a:moveTo>
                  <a:pt x="0" y="0"/>
                </a:moveTo>
                <a:lnTo>
                  <a:pt x="4705327" y="0"/>
                </a:lnTo>
                <a:lnTo>
                  <a:pt x="4705327" y="162548"/>
                </a:lnTo>
                <a:lnTo>
                  <a:pt x="0" y="162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399602" y="1673831"/>
            <a:ext cx="15488797" cy="7980680"/>
          </a:xfrm>
          <a:prstGeom prst="rect">
            <a:avLst/>
          </a:prstGeom>
        </p:spPr>
        <p:txBody>
          <a:bodyPr anchor="t" rtlCol="false" tIns="0" lIns="0" bIns="0" rIns="0">
            <a:spAutoFit/>
          </a:bodyPr>
          <a:lstStyle/>
          <a:p>
            <a:pPr algn="just">
              <a:lnSpc>
                <a:spcPts val="5319"/>
              </a:lnSpc>
            </a:pPr>
            <a:r>
              <a:rPr lang="en-US" sz="3799">
                <a:solidFill>
                  <a:srgbClr val="000000"/>
                </a:solidFill>
                <a:latin typeface="Bogart"/>
              </a:rPr>
              <a:t>When a function has arguments, it receives any data from the calling function but it returns no values. These are void functions with no return values.</a:t>
            </a:r>
          </a:p>
          <a:p>
            <a:pPr algn="just">
              <a:lnSpc>
                <a:spcPts val="5319"/>
              </a:lnSpc>
            </a:pPr>
            <a:r>
              <a:rPr lang="en-US" sz="3799">
                <a:solidFill>
                  <a:srgbClr val="000000"/>
                </a:solidFill>
                <a:latin typeface="Bogart Bold"/>
              </a:rPr>
              <a:t>Syntax:</a:t>
            </a:r>
          </a:p>
          <a:p>
            <a:pPr algn="just">
              <a:lnSpc>
                <a:spcPts val="5319"/>
              </a:lnSpc>
            </a:pPr>
            <a:r>
              <a:rPr lang="en-US" sz="3799">
                <a:solidFill>
                  <a:srgbClr val="000000"/>
                </a:solidFill>
                <a:latin typeface="Bogart"/>
              </a:rPr>
              <a:t>main ( )</a:t>
            </a:r>
          </a:p>
          <a:p>
            <a:pPr algn="just">
              <a:lnSpc>
                <a:spcPts val="5319"/>
              </a:lnSpc>
            </a:pPr>
            <a:r>
              <a:rPr lang="en-US" sz="3799">
                <a:solidFill>
                  <a:srgbClr val="000000"/>
                </a:solidFill>
                <a:latin typeface="Bogart"/>
              </a:rPr>
              <a:t>{------------</a:t>
            </a:r>
          </a:p>
          <a:p>
            <a:pPr algn="just">
              <a:lnSpc>
                <a:spcPts val="5319"/>
              </a:lnSpc>
            </a:pPr>
            <a:r>
              <a:rPr lang="en-US" sz="3799">
                <a:solidFill>
                  <a:srgbClr val="000000"/>
                </a:solidFill>
                <a:latin typeface="Bogart"/>
              </a:rPr>
              <a:t>Function1 (a, b); // with arguments</a:t>
            </a:r>
          </a:p>
          <a:p>
            <a:pPr algn="just">
              <a:lnSpc>
                <a:spcPts val="5319"/>
              </a:lnSpc>
            </a:pPr>
            <a:r>
              <a:rPr lang="en-US" sz="3799">
                <a:solidFill>
                  <a:srgbClr val="000000"/>
                </a:solidFill>
                <a:latin typeface="Bogart"/>
              </a:rPr>
              <a:t>}</a:t>
            </a:r>
          </a:p>
          <a:p>
            <a:pPr algn="just">
              <a:lnSpc>
                <a:spcPts val="5319"/>
              </a:lnSpc>
            </a:pPr>
            <a:r>
              <a:rPr lang="en-US" sz="3799">
                <a:solidFill>
                  <a:srgbClr val="000000"/>
                </a:solidFill>
                <a:latin typeface="Bogart"/>
              </a:rPr>
              <a:t>Function1 ( x, y )</a:t>
            </a:r>
          </a:p>
          <a:p>
            <a:pPr algn="just">
              <a:lnSpc>
                <a:spcPts val="5319"/>
              </a:lnSpc>
            </a:pPr>
            <a:r>
              <a:rPr lang="en-US" sz="3799">
                <a:solidFill>
                  <a:srgbClr val="000000"/>
                </a:solidFill>
                <a:latin typeface="Bogart"/>
              </a:rPr>
              <a:t>{-----------</a:t>
            </a:r>
          </a:p>
          <a:p>
            <a:pPr algn="just">
              <a:lnSpc>
                <a:spcPts val="5319"/>
              </a:lnSpc>
            </a:pPr>
            <a:r>
              <a:rPr lang="en-US" sz="3799">
                <a:solidFill>
                  <a:srgbClr val="000000"/>
                </a:solidFill>
                <a:latin typeface="Bogart"/>
              </a:rPr>
              <a:t>return; // No return value</a:t>
            </a:r>
          </a:p>
          <a:p>
            <a:pPr algn="just">
              <a:lnSpc>
                <a:spcPts val="5319"/>
              </a:lnSpc>
            </a:pPr>
            <a:r>
              <a:rPr lang="en-US" sz="3799">
                <a:solidFill>
                  <a:srgbClr val="000000"/>
                </a:solidFill>
                <a:latin typeface="Bogart"/>
              </a:rPr>
              <a:t>}</a:t>
            </a:r>
          </a:p>
        </p:txBody>
      </p:sp>
      <p:sp>
        <p:nvSpPr>
          <p:cNvPr name="TextBox 7" id="7"/>
          <p:cNvSpPr txBox="true"/>
          <p:nvPr/>
        </p:nvSpPr>
        <p:spPr>
          <a:xfrm rot="0">
            <a:off x="-414517" y="610877"/>
            <a:ext cx="19839580" cy="821055"/>
          </a:xfrm>
          <a:prstGeom prst="rect">
            <a:avLst/>
          </a:prstGeom>
        </p:spPr>
        <p:txBody>
          <a:bodyPr anchor="t" rtlCol="false" tIns="0" lIns="0" bIns="0" rIns="0">
            <a:spAutoFit/>
          </a:bodyPr>
          <a:lstStyle/>
          <a:p>
            <a:pPr algn="ctr">
              <a:lnSpc>
                <a:spcPts val="6719"/>
              </a:lnSpc>
            </a:pPr>
            <a:r>
              <a:rPr lang="en-US" sz="4800">
                <a:solidFill>
                  <a:srgbClr val="000000"/>
                </a:solidFill>
                <a:latin typeface="Bogart Bold"/>
              </a:rPr>
              <a:t>Function with argument and with no return value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791337" y="1220690"/>
            <a:ext cx="4705327" cy="162548"/>
          </a:xfrm>
          <a:custGeom>
            <a:avLst/>
            <a:gdLst/>
            <a:ahLst/>
            <a:cxnLst/>
            <a:rect r="r" b="b" t="t" l="l"/>
            <a:pathLst>
              <a:path h="162548" w="4705327">
                <a:moveTo>
                  <a:pt x="0" y="0"/>
                </a:moveTo>
                <a:lnTo>
                  <a:pt x="4705326" y="0"/>
                </a:lnTo>
                <a:lnTo>
                  <a:pt x="4705326"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14517" y="399635"/>
            <a:ext cx="19839580" cy="821055"/>
          </a:xfrm>
          <a:prstGeom prst="rect">
            <a:avLst/>
          </a:prstGeom>
        </p:spPr>
        <p:txBody>
          <a:bodyPr anchor="t" rtlCol="false" tIns="0" lIns="0" bIns="0" rIns="0">
            <a:spAutoFit/>
          </a:bodyPr>
          <a:lstStyle/>
          <a:p>
            <a:pPr algn="ctr">
              <a:lnSpc>
                <a:spcPts val="6719"/>
              </a:lnSpc>
            </a:pPr>
            <a:r>
              <a:rPr lang="en-US" sz="4800">
                <a:solidFill>
                  <a:srgbClr val="000000"/>
                </a:solidFill>
                <a:latin typeface="Bogart Bold"/>
              </a:rPr>
              <a:t>Function with argument and with no return value</a:t>
            </a:r>
          </a:p>
        </p:txBody>
      </p:sp>
      <p:sp>
        <p:nvSpPr>
          <p:cNvPr name="TextBox 7" id="7"/>
          <p:cNvSpPr txBox="true"/>
          <p:nvPr/>
        </p:nvSpPr>
        <p:spPr>
          <a:xfrm rot="0">
            <a:off x="1882495" y="1456778"/>
            <a:ext cx="7183769" cy="8358505"/>
          </a:xfrm>
          <a:prstGeom prst="rect">
            <a:avLst/>
          </a:prstGeom>
        </p:spPr>
        <p:txBody>
          <a:bodyPr anchor="t" rtlCol="false" tIns="0" lIns="0" bIns="0" rIns="0">
            <a:spAutoFit/>
          </a:bodyPr>
          <a:lstStyle/>
          <a:p>
            <a:pPr algn="just">
              <a:lnSpc>
                <a:spcPts val="6019"/>
              </a:lnSpc>
            </a:pPr>
            <a:r>
              <a:rPr lang="en-US" sz="4299">
                <a:solidFill>
                  <a:srgbClr val="000000"/>
                </a:solidFill>
                <a:latin typeface="Bogart"/>
              </a:rPr>
              <a:t>#include&lt;stdio.h&gt;</a:t>
            </a:r>
          </a:p>
          <a:p>
            <a:pPr algn="just">
              <a:lnSpc>
                <a:spcPts val="6019"/>
              </a:lnSpc>
            </a:pPr>
            <a:r>
              <a:rPr lang="en-US" sz="4299">
                <a:solidFill>
                  <a:srgbClr val="000000"/>
                </a:solidFill>
                <a:latin typeface="Bogart"/>
              </a:rPr>
              <a:t>void add(int x, int y);</a:t>
            </a:r>
          </a:p>
          <a:p>
            <a:pPr algn="just">
              <a:lnSpc>
                <a:spcPts val="6019"/>
              </a:lnSpc>
            </a:pPr>
            <a:r>
              <a:rPr lang="en-US" sz="4299">
                <a:solidFill>
                  <a:srgbClr val="000000"/>
                </a:solidFill>
                <a:latin typeface="Bogart"/>
              </a:rPr>
              <a:t>void main(){</a:t>
            </a:r>
          </a:p>
          <a:p>
            <a:pPr algn="just">
              <a:lnSpc>
                <a:spcPts val="6019"/>
              </a:lnSpc>
            </a:pPr>
            <a:r>
              <a:rPr lang="en-US" sz="4299">
                <a:solidFill>
                  <a:srgbClr val="000000"/>
                </a:solidFill>
                <a:latin typeface="Bogart"/>
              </a:rPr>
              <a:t>int a, b;</a:t>
            </a:r>
          </a:p>
          <a:p>
            <a:pPr algn="just">
              <a:lnSpc>
                <a:spcPts val="6019"/>
              </a:lnSpc>
            </a:pPr>
            <a:r>
              <a:rPr lang="en-US" sz="4299">
                <a:solidFill>
                  <a:srgbClr val="000000"/>
                </a:solidFill>
                <a:latin typeface="Bogart"/>
              </a:rPr>
              <a:t>printf(“values for a and b: “);</a:t>
            </a:r>
          </a:p>
          <a:p>
            <a:pPr algn="just">
              <a:lnSpc>
                <a:spcPts val="6019"/>
              </a:lnSpc>
            </a:pPr>
            <a:r>
              <a:rPr lang="en-US" sz="4299">
                <a:solidFill>
                  <a:srgbClr val="000000"/>
                </a:solidFill>
                <a:latin typeface="Bogart"/>
              </a:rPr>
              <a:t>scanf(“%d%d”, &amp;a,&amp;b);</a:t>
            </a:r>
          </a:p>
          <a:p>
            <a:pPr algn="just">
              <a:lnSpc>
                <a:spcPts val="6019"/>
              </a:lnSpc>
            </a:pPr>
            <a:r>
              <a:rPr lang="en-US" sz="4299">
                <a:solidFill>
                  <a:srgbClr val="000000"/>
                </a:solidFill>
                <a:latin typeface="Bogart"/>
              </a:rPr>
              <a:t>add(a, b);</a:t>
            </a:r>
          </a:p>
          <a:p>
            <a:pPr algn="just">
              <a:lnSpc>
                <a:spcPts val="6019"/>
              </a:lnSpc>
            </a:pPr>
            <a:r>
              <a:rPr lang="en-US" sz="4299">
                <a:solidFill>
                  <a:srgbClr val="000000"/>
                </a:solidFill>
                <a:latin typeface="Bogart"/>
              </a:rPr>
              <a:t>}</a:t>
            </a:r>
          </a:p>
          <a:p>
            <a:pPr algn="just">
              <a:lnSpc>
                <a:spcPts val="6019"/>
              </a:lnSpc>
            </a:pPr>
            <a:r>
              <a:rPr lang="en-US" sz="4299">
                <a:solidFill>
                  <a:srgbClr val="000000"/>
                </a:solidFill>
                <a:latin typeface="Bogart"/>
              </a:rPr>
              <a:t>int add(int x, int y){</a:t>
            </a:r>
          </a:p>
          <a:p>
            <a:pPr algn="just">
              <a:lnSpc>
                <a:spcPts val="6019"/>
              </a:lnSpc>
            </a:pPr>
            <a:r>
              <a:rPr lang="en-US" sz="4299">
                <a:solidFill>
                  <a:srgbClr val="000000"/>
                </a:solidFill>
                <a:latin typeface="Bogart"/>
              </a:rPr>
              <a:t>printf(“%d”, x+y);</a:t>
            </a:r>
          </a:p>
          <a:p>
            <a:pPr algn="just">
              <a:lnSpc>
                <a:spcPts val="6019"/>
              </a:lnSpc>
            </a:pPr>
            <a:r>
              <a:rPr lang="en-US" sz="4299">
                <a:solidFill>
                  <a:srgbClr val="000000"/>
                </a:solidFill>
                <a:latin typeface="Bogart"/>
              </a:rPr>
              <a: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613476" y="1220690"/>
            <a:ext cx="4705327" cy="162548"/>
          </a:xfrm>
          <a:custGeom>
            <a:avLst/>
            <a:gdLst/>
            <a:ahLst/>
            <a:cxnLst/>
            <a:rect r="r" b="b" t="t" l="l"/>
            <a:pathLst>
              <a:path h="162548" w="4705327">
                <a:moveTo>
                  <a:pt x="0" y="0"/>
                </a:moveTo>
                <a:lnTo>
                  <a:pt x="4705327" y="0"/>
                </a:lnTo>
                <a:lnTo>
                  <a:pt x="4705327"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399602" y="1799678"/>
            <a:ext cx="15488797" cy="6647180"/>
          </a:xfrm>
          <a:prstGeom prst="rect">
            <a:avLst/>
          </a:prstGeom>
        </p:spPr>
        <p:txBody>
          <a:bodyPr anchor="t" rtlCol="false" tIns="0" lIns="0" bIns="0" rIns="0">
            <a:spAutoFit/>
          </a:bodyPr>
          <a:lstStyle/>
          <a:p>
            <a:pPr algn="just">
              <a:lnSpc>
                <a:spcPts val="5319"/>
              </a:lnSpc>
            </a:pPr>
            <a:r>
              <a:rPr lang="en-US" sz="3799">
                <a:solidFill>
                  <a:srgbClr val="000000"/>
                </a:solidFill>
                <a:latin typeface="Bogart Bold"/>
              </a:rPr>
              <a:t>Syntax:</a:t>
            </a:r>
          </a:p>
          <a:p>
            <a:pPr algn="just">
              <a:lnSpc>
                <a:spcPts val="5319"/>
              </a:lnSpc>
            </a:pPr>
            <a:r>
              <a:rPr lang="en-US" sz="3799">
                <a:solidFill>
                  <a:srgbClr val="000000"/>
                </a:solidFill>
                <a:latin typeface="Bogart"/>
              </a:rPr>
              <a:t>main()</a:t>
            </a:r>
          </a:p>
          <a:p>
            <a:pPr algn="just">
              <a:lnSpc>
                <a:spcPts val="5319"/>
              </a:lnSpc>
            </a:pPr>
            <a:r>
              <a:rPr lang="en-US" sz="3799">
                <a:solidFill>
                  <a:srgbClr val="000000"/>
                </a:solidFill>
                <a:latin typeface="Bogart"/>
              </a:rPr>
              <a:t>{------------</a:t>
            </a:r>
          </a:p>
          <a:p>
            <a:pPr algn="just">
              <a:lnSpc>
                <a:spcPts val="5319"/>
              </a:lnSpc>
            </a:pPr>
            <a:r>
              <a:rPr lang="en-US" sz="3799">
                <a:solidFill>
                  <a:srgbClr val="000000"/>
                </a:solidFill>
                <a:latin typeface="Bogart"/>
              </a:rPr>
              <a:t>Function1 (a, b); //with arguments</a:t>
            </a:r>
          </a:p>
          <a:p>
            <a:pPr algn="just">
              <a:lnSpc>
                <a:spcPts val="5319"/>
              </a:lnSpc>
            </a:pPr>
            <a:r>
              <a:rPr lang="en-US" sz="3799">
                <a:solidFill>
                  <a:srgbClr val="000000"/>
                </a:solidFill>
                <a:latin typeface="Bogart"/>
              </a:rPr>
              <a:t>}</a:t>
            </a:r>
          </a:p>
          <a:p>
            <a:pPr algn="just">
              <a:lnSpc>
                <a:spcPts val="5319"/>
              </a:lnSpc>
            </a:pPr>
            <a:r>
              <a:rPr lang="en-US" sz="3799">
                <a:solidFill>
                  <a:srgbClr val="000000"/>
                </a:solidFill>
                <a:latin typeface="Bogart"/>
              </a:rPr>
              <a:t>Function1 (x, y)</a:t>
            </a:r>
          </a:p>
          <a:p>
            <a:pPr algn="just">
              <a:lnSpc>
                <a:spcPts val="5319"/>
              </a:lnSpc>
            </a:pPr>
            <a:r>
              <a:rPr lang="en-US" sz="3799">
                <a:solidFill>
                  <a:srgbClr val="000000"/>
                </a:solidFill>
                <a:latin typeface="Bogart"/>
              </a:rPr>
              <a:t>{</a:t>
            </a:r>
          </a:p>
          <a:p>
            <a:pPr algn="just">
              <a:lnSpc>
                <a:spcPts val="5319"/>
              </a:lnSpc>
            </a:pPr>
            <a:r>
              <a:rPr lang="en-US" sz="3799">
                <a:solidFill>
                  <a:srgbClr val="000000"/>
                </a:solidFill>
                <a:latin typeface="Bogart"/>
              </a:rPr>
              <a:t>-----------</a:t>
            </a:r>
          </a:p>
          <a:p>
            <a:pPr algn="just">
              <a:lnSpc>
                <a:spcPts val="5319"/>
              </a:lnSpc>
            </a:pPr>
            <a:r>
              <a:rPr lang="en-US" sz="3799">
                <a:solidFill>
                  <a:srgbClr val="000000"/>
                </a:solidFill>
                <a:latin typeface="Bogart"/>
              </a:rPr>
              <a:t>-----------</a:t>
            </a:r>
          </a:p>
          <a:p>
            <a:pPr algn="just">
              <a:lnSpc>
                <a:spcPts val="5319"/>
              </a:lnSpc>
            </a:pPr>
            <a:r>
              <a:rPr lang="en-US" sz="3799">
                <a:solidFill>
                  <a:srgbClr val="000000"/>
                </a:solidFill>
                <a:latin typeface="Bogart"/>
              </a:rPr>
              <a:t>return (value); // with return value</a:t>
            </a:r>
          </a:p>
        </p:txBody>
      </p:sp>
      <p:sp>
        <p:nvSpPr>
          <p:cNvPr name="TextBox 7" id="7"/>
          <p:cNvSpPr txBox="true"/>
          <p:nvPr/>
        </p:nvSpPr>
        <p:spPr>
          <a:xfrm rot="0">
            <a:off x="1318780" y="399635"/>
            <a:ext cx="15294719" cy="821055"/>
          </a:xfrm>
          <a:prstGeom prst="rect">
            <a:avLst/>
          </a:prstGeom>
        </p:spPr>
        <p:txBody>
          <a:bodyPr anchor="t" rtlCol="false" tIns="0" lIns="0" bIns="0" rIns="0">
            <a:spAutoFit/>
          </a:bodyPr>
          <a:lstStyle/>
          <a:p>
            <a:pPr algn="ctr">
              <a:lnSpc>
                <a:spcPts val="6719"/>
              </a:lnSpc>
            </a:pPr>
            <a:r>
              <a:rPr lang="en-US" sz="4800">
                <a:solidFill>
                  <a:srgbClr val="000000"/>
                </a:solidFill>
                <a:latin typeface="Bogart Bold"/>
              </a:rPr>
              <a:t>Function with arguments and with return value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613476" y="1220690"/>
            <a:ext cx="4705327" cy="162548"/>
          </a:xfrm>
          <a:custGeom>
            <a:avLst/>
            <a:gdLst/>
            <a:ahLst/>
            <a:cxnLst/>
            <a:rect r="r" b="b" t="t" l="l"/>
            <a:pathLst>
              <a:path h="162548" w="4705327">
                <a:moveTo>
                  <a:pt x="0" y="0"/>
                </a:moveTo>
                <a:lnTo>
                  <a:pt x="4705327" y="0"/>
                </a:lnTo>
                <a:lnTo>
                  <a:pt x="4705327"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44603" y="399635"/>
            <a:ext cx="18741007" cy="821055"/>
          </a:xfrm>
          <a:prstGeom prst="rect">
            <a:avLst/>
          </a:prstGeom>
        </p:spPr>
        <p:txBody>
          <a:bodyPr anchor="t" rtlCol="false" tIns="0" lIns="0" bIns="0" rIns="0">
            <a:spAutoFit/>
          </a:bodyPr>
          <a:lstStyle/>
          <a:p>
            <a:pPr algn="ctr">
              <a:lnSpc>
                <a:spcPts val="6719"/>
              </a:lnSpc>
            </a:pPr>
            <a:r>
              <a:rPr lang="en-US" sz="4800">
                <a:solidFill>
                  <a:srgbClr val="000000"/>
                </a:solidFill>
                <a:latin typeface="Bogart Bold"/>
              </a:rPr>
              <a:t>Function with arguments and with return value</a:t>
            </a:r>
          </a:p>
        </p:txBody>
      </p:sp>
      <p:sp>
        <p:nvSpPr>
          <p:cNvPr name="TextBox 7" id="7"/>
          <p:cNvSpPr txBox="true"/>
          <p:nvPr/>
        </p:nvSpPr>
        <p:spPr>
          <a:xfrm rot="0">
            <a:off x="1960231" y="1469345"/>
            <a:ext cx="7183769" cy="8358505"/>
          </a:xfrm>
          <a:prstGeom prst="rect">
            <a:avLst/>
          </a:prstGeom>
        </p:spPr>
        <p:txBody>
          <a:bodyPr anchor="t" rtlCol="false" tIns="0" lIns="0" bIns="0" rIns="0">
            <a:spAutoFit/>
          </a:bodyPr>
          <a:lstStyle/>
          <a:p>
            <a:pPr algn="just">
              <a:lnSpc>
                <a:spcPts val="6019"/>
              </a:lnSpc>
            </a:pPr>
            <a:r>
              <a:rPr lang="en-US" sz="4299">
                <a:solidFill>
                  <a:srgbClr val="000000"/>
                </a:solidFill>
                <a:latin typeface="Bogart"/>
              </a:rPr>
              <a:t>#include&lt;stdio.h&gt;</a:t>
            </a:r>
          </a:p>
          <a:p>
            <a:pPr algn="just">
              <a:lnSpc>
                <a:spcPts val="6019"/>
              </a:lnSpc>
            </a:pPr>
            <a:r>
              <a:rPr lang="en-US" sz="4299">
                <a:solidFill>
                  <a:srgbClr val="000000"/>
                </a:solidFill>
                <a:latin typeface="Bogart"/>
              </a:rPr>
              <a:t>void add(int x, int y);</a:t>
            </a:r>
          </a:p>
          <a:p>
            <a:pPr algn="just">
              <a:lnSpc>
                <a:spcPts val="6019"/>
              </a:lnSpc>
            </a:pPr>
            <a:r>
              <a:rPr lang="en-US" sz="4299">
                <a:solidFill>
                  <a:srgbClr val="000000"/>
                </a:solidFill>
                <a:latin typeface="Bogart"/>
              </a:rPr>
              <a:t>void main(){</a:t>
            </a:r>
          </a:p>
          <a:p>
            <a:pPr algn="just">
              <a:lnSpc>
                <a:spcPts val="6019"/>
              </a:lnSpc>
            </a:pPr>
            <a:r>
              <a:rPr lang="en-US" sz="4299">
                <a:solidFill>
                  <a:srgbClr val="000000"/>
                </a:solidFill>
                <a:latin typeface="Bogart"/>
              </a:rPr>
              <a:t>int a, b, sum;</a:t>
            </a:r>
          </a:p>
          <a:p>
            <a:pPr algn="just">
              <a:lnSpc>
                <a:spcPts val="6019"/>
              </a:lnSpc>
            </a:pPr>
            <a:r>
              <a:rPr lang="en-US" sz="4299">
                <a:solidFill>
                  <a:srgbClr val="000000"/>
                </a:solidFill>
                <a:latin typeface="Bogart"/>
              </a:rPr>
              <a:t>printf(“values for a and b: “);</a:t>
            </a:r>
          </a:p>
          <a:p>
            <a:pPr algn="just">
              <a:lnSpc>
                <a:spcPts val="6019"/>
              </a:lnSpc>
            </a:pPr>
            <a:r>
              <a:rPr lang="en-US" sz="4299">
                <a:solidFill>
                  <a:srgbClr val="000000"/>
                </a:solidFill>
                <a:latin typeface="Bogart"/>
              </a:rPr>
              <a:t>scanf(“%d%d”, &amp;a,&amp;b);</a:t>
            </a:r>
          </a:p>
          <a:p>
            <a:pPr algn="just">
              <a:lnSpc>
                <a:spcPts val="6019"/>
              </a:lnSpc>
            </a:pPr>
            <a:r>
              <a:rPr lang="en-US" sz="4299">
                <a:solidFill>
                  <a:srgbClr val="000000"/>
                </a:solidFill>
                <a:latin typeface="Bogart"/>
              </a:rPr>
              <a:t>sum=add(a, b);</a:t>
            </a:r>
          </a:p>
          <a:p>
            <a:pPr algn="just">
              <a:lnSpc>
                <a:spcPts val="6019"/>
              </a:lnSpc>
            </a:pPr>
            <a:r>
              <a:rPr lang="en-US" sz="4299">
                <a:solidFill>
                  <a:srgbClr val="000000"/>
                </a:solidFill>
                <a:latin typeface="Bogart"/>
              </a:rPr>
              <a:t>}</a:t>
            </a:r>
          </a:p>
          <a:p>
            <a:pPr algn="just">
              <a:lnSpc>
                <a:spcPts val="6019"/>
              </a:lnSpc>
            </a:pPr>
            <a:r>
              <a:rPr lang="en-US" sz="4299">
                <a:solidFill>
                  <a:srgbClr val="000000"/>
                </a:solidFill>
                <a:latin typeface="Bogart"/>
              </a:rPr>
              <a:t>int add(int x, int y){</a:t>
            </a:r>
          </a:p>
          <a:p>
            <a:pPr algn="just">
              <a:lnSpc>
                <a:spcPts val="6019"/>
              </a:lnSpc>
            </a:pPr>
            <a:r>
              <a:rPr lang="en-US" sz="4299">
                <a:solidFill>
                  <a:srgbClr val="000000"/>
                </a:solidFill>
                <a:latin typeface="Bogart"/>
              </a:rPr>
              <a:t>return(x+y);</a:t>
            </a:r>
          </a:p>
          <a:p>
            <a:pPr algn="just">
              <a:lnSpc>
                <a:spcPts val="6019"/>
              </a:lnSpc>
            </a:pPr>
            <a:r>
              <a:rPr lang="en-US" sz="4299">
                <a:solidFill>
                  <a:srgbClr val="000000"/>
                </a:solidFill>
                <a:latin typeface="Bogart"/>
              </a:rPr>
              <a: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613476" y="1754512"/>
            <a:ext cx="4705327" cy="162548"/>
          </a:xfrm>
          <a:custGeom>
            <a:avLst/>
            <a:gdLst/>
            <a:ahLst/>
            <a:cxnLst/>
            <a:rect r="r" b="b" t="t" l="l"/>
            <a:pathLst>
              <a:path h="162548" w="4705327">
                <a:moveTo>
                  <a:pt x="0" y="0"/>
                </a:moveTo>
                <a:lnTo>
                  <a:pt x="4705327" y="0"/>
                </a:lnTo>
                <a:lnTo>
                  <a:pt x="4705327"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399602" y="2418086"/>
            <a:ext cx="15488797" cy="5772785"/>
          </a:xfrm>
          <a:prstGeom prst="rect">
            <a:avLst/>
          </a:prstGeom>
        </p:spPr>
        <p:txBody>
          <a:bodyPr anchor="t" rtlCol="false" tIns="0" lIns="0" bIns="0" rIns="0">
            <a:spAutoFit/>
          </a:bodyPr>
          <a:lstStyle/>
          <a:p>
            <a:pPr algn="just">
              <a:lnSpc>
                <a:spcPts val="5739"/>
              </a:lnSpc>
            </a:pPr>
            <a:r>
              <a:rPr lang="en-US" sz="4099">
                <a:solidFill>
                  <a:srgbClr val="000000"/>
                </a:solidFill>
                <a:latin typeface="Bogart"/>
              </a:rPr>
              <a:t>There are three types of variables in C program they are:</a:t>
            </a:r>
          </a:p>
          <a:p>
            <a:pPr algn="just">
              <a:lnSpc>
                <a:spcPts val="5739"/>
              </a:lnSpc>
            </a:pPr>
            <a:r>
              <a:rPr lang="en-US" sz="4099">
                <a:solidFill>
                  <a:srgbClr val="000000"/>
                </a:solidFill>
                <a:latin typeface="Bogart"/>
              </a:rPr>
              <a:t>1. Local variables</a:t>
            </a:r>
          </a:p>
          <a:p>
            <a:pPr algn="just">
              <a:lnSpc>
                <a:spcPts val="5739"/>
              </a:lnSpc>
            </a:pPr>
            <a:r>
              <a:rPr lang="en-US" sz="4099">
                <a:solidFill>
                  <a:srgbClr val="000000"/>
                </a:solidFill>
                <a:latin typeface="Bogart"/>
              </a:rPr>
              <a:t>2. Global variables</a:t>
            </a:r>
          </a:p>
          <a:p>
            <a:pPr algn="just">
              <a:lnSpc>
                <a:spcPts val="5739"/>
              </a:lnSpc>
            </a:pPr>
            <a:r>
              <a:rPr lang="en-US" sz="4099">
                <a:solidFill>
                  <a:srgbClr val="000000"/>
                </a:solidFill>
                <a:latin typeface="Bogart Bold"/>
              </a:rPr>
              <a:t>Local variable:</a:t>
            </a:r>
          </a:p>
          <a:p>
            <a:pPr algn="just">
              <a:lnSpc>
                <a:spcPts val="5739"/>
              </a:lnSpc>
            </a:pPr>
            <a:r>
              <a:rPr lang="en-US" sz="4099">
                <a:solidFill>
                  <a:srgbClr val="000000"/>
                </a:solidFill>
                <a:latin typeface="Bogart"/>
              </a:rPr>
              <a:t>The scope of the local variables will be within the function only. If you declare a variable in a function it it can be accessed within the function and you can’t be accessed outside the function.</a:t>
            </a:r>
          </a:p>
        </p:txBody>
      </p:sp>
      <p:sp>
        <p:nvSpPr>
          <p:cNvPr name="TextBox 7" id="7"/>
          <p:cNvSpPr txBox="true"/>
          <p:nvPr/>
        </p:nvSpPr>
        <p:spPr>
          <a:xfrm rot="0">
            <a:off x="3284833" y="452126"/>
            <a:ext cx="11718334" cy="1302386"/>
          </a:xfrm>
          <a:prstGeom prst="rect">
            <a:avLst/>
          </a:prstGeom>
        </p:spPr>
        <p:txBody>
          <a:bodyPr anchor="t" rtlCol="false" tIns="0" lIns="0" bIns="0" rIns="0">
            <a:spAutoFit/>
          </a:bodyPr>
          <a:lstStyle/>
          <a:p>
            <a:pPr algn="ctr">
              <a:lnSpc>
                <a:spcPts val="10639"/>
              </a:lnSpc>
            </a:pPr>
            <a:r>
              <a:rPr lang="en-US" sz="7599">
                <a:solidFill>
                  <a:srgbClr val="000000"/>
                </a:solidFill>
                <a:latin typeface="Bogart Bold"/>
              </a:rPr>
              <a:t>Scope of variable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791337" y="2097412"/>
            <a:ext cx="4705327" cy="162548"/>
          </a:xfrm>
          <a:custGeom>
            <a:avLst/>
            <a:gdLst/>
            <a:ahLst/>
            <a:cxnLst/>
            <a:rect r="r" b="b" t="t" l="l"/>
            <a:pathLst>
              <a:path h="162548" w="4705327">
                <a:moveTo>
                  <a:pt x="0" y="0"/>
                </a:moveTo>
                <a:lnTo>
                  <a:pt x="4705326" y="0"/>
                </a:lnTo>
                <a:lnTo>
                  <a:pt x="4705326"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481344" y="2644432"/>
            <a:ext cx="13713991" cy="6995160"/>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Bogart"/>
              </a:rPr>
              <a:t>Function is a piece of code which takes some input, do some computations or processing on those inputs and give output.</a:t>
            </a:r>
          </a:p>
          <a:p>
            <a:pPr algn="just" marL="777240" indent="-388620" lvl="1">
              <a:lnSpc>
                <a:spcPts val="5040"/>
              </a:lnSpc>
              <a:buFont typeface="Arial"/>
              <a:buChar char="•"/>
            </a:pPr>
            <a:r>
              <a:rPr lang="en-US" sz="3600">
                <a:solidFill>
                  <a:srgbClr val="000000"/>
                </a:solidFill>
                <a:latin typeface="Bogart"/>
              </a:rPr>
              <a:t>Simply, function is a group of statements that perform specific task.</a:t>
            </a:r>
          </a:p>
          <a:p>
            <a:pPr algn="just">
              <a:lnSpc>
                <a:spcPts val="5040"/>
              </a:lnSpc>
            </a:pPr>
            <a:r>
              <a:rPr lang="en-US" sz="3600">
                <a:solidFill>
                  <a:srgbClr val="000000"/>
                </a:solidFill>
                <a:latin typeface="Bogart Bold"/>
              </a:rPr>
              <a:t>Why Functions?</a:t>
            </a:r>
          </a:p>
          <a:p>
            <a:pPr algn="just" marL="1554480" indent="-518160" lvl="2">
              <a:lnSpc>
                <a:spcPts val="5040"/>
              </a:lnSpc>
              <a:buFont typeface="Arial"/>
              <a:buChar char="⚬"/>
            </a:pPr>
            <a:r>
              <a:rPr lang="en-US" sz="3600">
                <a:solidFill>
                  <a:srgbClr val="000000"/>
                </a:solidFill>
                <a:latin typeface="Bogart"/>
              </a:rPr>
              <a:t>Reusability</a:t>
            </a:r>
          </a:p>
          <a:p>
            <a:pPr algn="just" marL="1554480" indent="-518160" lvl="2">
              <a:lnSpc>
                <a:spcPts val="5040"/>
              </a:lnSpc>
              <a:buFont typeface="Arial"/>
              <a:buChar char="⚬"/>
            </a:pPr>
            <a:r>
              <a:rPr lang="en-US" sz="3600">
                <a:solidFill>
                  <a:srgbClr val="000000"/>
                </a:solidFill>
                <a:latin typeface="Bogart"/>
              </a:rPr>
              <a:t>Readability</a:t>
            </a:r>
          </a:p>
          <a:p>
            <a:pPr algn="just" marL="1554480" indent="-518160" lvl="2">
              <a:lnSpc>
                <a:spcPts val="5040"/>
              </a:lnSpc>
              <a:buFont typeface="Arial"/>
              <a:buChar char="⚬"/>
            </a:pPr>
            <a:r>
              <a:rPr lang="en-US" sz="3600">
                <a:solidFill>
                  <a:srgbClr val="000000"/>
                </a:solidFill>
                <a:latin typeface="Bogart"/>
              </a:rPr>
              <a:t>Easy to debug the code</a:t>
            </a:r>
          </a:p>
          <a:p>
            <a:pPr algn="just" marL="1554480" indent="-518160" lvl="2">
              <a:lnSpc>
                <a:spcPts val="5040"/>
              </a:lnSpc>
              <a:buFont typeface="Arial"/>
              <a:buChar char="⚬"/>
            </a:pPr>
            <a:r>
              <a:rPr lang="en-US" sz="3600">
                <a:solidFill>
                  <a:srgbClr val="000000"/>
                </a:solidFill>
                <a:latin typeface="Bogart"/>
              </a:rPr>
              <a:t>Better memory utilization</a:t>
            </a:r>
          </a:p>
          <a:p>
            <a:pPr algn="just" marL="1554480" indent="-518160" lvl="2">
              <a:lnSpc>
                <a:spcPts val="5040"/>
              </a:lnSpc>
              <a:buFont typeface="Arial"/>
              <a:buChar char="⚬"/>
            </a:pPr>
            <a:r>
              <a:rPr lang="en-US" sz="3600">
                <a:solidFill>
                  <a:srgbClr val="000000"/>
                </a:solidFill>
                <a:latin typeface="Bogart"/>
              </a:rPr>
              <a:t>Time saving</a:t>
            </a:r>
          </a:p>
          <a:p>
            <a:pPr algn="just">
              <a:lnSpc>
                <a:spcPts val="5040"/>
              </a:lnSpc>
            </a:pPr>
          </a:p>
        </p:txBody>
      </p:sp>
      <p:sp>
        <p:nvSpPr>
          <p:cNvPr name="TextBox 7" id="7"/>
          <p:cNvSpPr txBox="true"/>
          <p:nvPr/>
        </p:nvSpPr>
        <p:spPr>
          <a:xfrm rot="0">
            <a:off x="4916536" y="876300"/>
            <a:ext cx="8454928" cy="1302386"/>
          </a:xfrm>
          <a:prstGeom prst="rect">
            <a:avLst/>
          </a:prstGeom>
        </p:spPr>
        <p:txBody>
          <a:bodyPr anchor="t" rtlCol="false" tIns="0" lIns="0" bIns="0" rIns="0">
            <a:spAutoFit/>
          </a:bodyPr>
          <a:lstStyle/>
          <a:p>
            <a:pPr algn="ctr">
              <a:lnSpc>
                <a:spcPts val="10639"/>
              </a:lnSpc>
            </a:pPr>
            <a:r>
              <a:rPr lang="en-US" sz="7599">
                <a:solidFill>
                  <a:srgbClr val="000000"/>
                </a:solidFill>
                <a:latin typeface="Bogart Bold"/>
              </a:rPr>
              <a:t>Introduction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613476" y="1754512"/>
            <a:ext cx="4705327" cy="162548"/>
          </a:xfrm>
          <a:custGeom>
            <a:avLst/>
            <a:gdLst/>
            <a:ahLst/>
            <a:cxnLst/>
            <a:rect r="r" b="b" t="t" l="l"/>
            <a:pathLst>
              <a:path h="162548" w="4705327">
                <a:moveTo>
                  <a:pt x="0" y="0"/>
                </a:moveTo>
                <a:lnTo>
                  <a:pt x="4705327" y="0"/>
                </a:lnTo>
                <a:lnTo>
                  <a:pt x="4705327"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399602" y="2938145"/>
            <a:ext cx="15488797" cy="4324985"/>
          </a:xfrm>
          <a:prstGeom prst="rect">
            <a:avLst/>
          </a:prstGeom>
        </p:spPr>
        <p:txBody>
          <a:bodyPr anchor="t" rtlCol="false" tIns="0" lIns="0" bIns="0" rIns="0">
            <a:spAutoFit/>
          </a:bodyPr>
          <a:lstStyle/>
          <a:p>
            <a:pPr algn="just">
              <a:lnSpc>
                <a:spcPts val="5739"/>
              </a:lnSpc>
            </a:pPr>
            <a:r>
              <a:rPr lang="en-US" sz="4099">
                <a:solidFill>
                  <a:srgbClr val="000000"/>
                </a:solidFill>
                <a:latin typeface="Bogart Bold"/>
              </a:rPr>
              <a:t>Global Variable:</a:t>
            </a:r>
          </a:p>
          <a:p>
            <a:pPr algn="just">
              <a:lnSpc>
                <a:spcPts val="5739"/>
              </a:lnSpc>
            </a:pPr>
            <a:r>
              <a:rPr lang="en-US" sz="4099">
                <a:solidFill>
                  <a:srgbClr val="000000"/>
                </a:solidFill>
                <a:latin typeface="Bogart"/>
              </a:rPr>
              <a:t>The scope of global variables will be throughout the program. You can access these variables from anywhere in the program. These variables are defined outside the main function. So that, these variables can be access from the main function and all</a:t>
            </a:r>
          </a:p>
          <a:p>
            <a:pPr algn="just">
              <a:lnSpc>
                <a:spcPts val="5739"/>
              </a:lnSpc>
            </a:pPr>
            <a:r>
              <a:rPr lang="en-US" sz="4099">
                <a:solidFill>
                  <a:srgbClr val="000000"/>
                </a:solidFill>
                <a:latin typeface="Bogart"/>
              </a:rPr>
              <a:t>other sub functions.</a:t>
            </a:r>
          </a:p>
        </p:txBody>
      </p:sp>
      <p:sp>
        <p:nvSpPr>
          <p:cNvPr name="TextBox 7" id="7"/>
          <p:cNvSpPr txBox="true"/>
          <p:nvPr/>
        </p:nvSpPr>
        <p:spPr>
          <a:xfrm rot="0">
            <a:off x="3284833" y="452126"/>
            <a:ext cx="11718334" cy="1302386"/>
          </a:xfrm>
          <a:prstGeom prst="rect">
            <a:avLst/>
          </a:prstGeom>
        </p:spPr>
        <p:txBody>
          <a:bodyPr anchor="t" rtlCol="false" tIns="0" lIns="0" bIns="0" rIns="0">
            <a:spAutoFit/>
          </a:bodyPr>
          <a:lstStyle/>
          <a:p>
            <a:pPr algn="ctr">
              <a:lnSpc>
                <a:spcPts val="10639"/>
              </a:lnSpc>
            </a:pPr>
            <a:r>
              <a:rPr lang="en-US" sz="7599">
                <a:solidFill>
                  <a:srgbClr val="000000"/>
                </a:solidFill>
                <a:latin typeface="Bogart Bold"/>
              </a:rPr>
              <a:t>Scope of variable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613476" y="1754512"/>
            <a:ext cx="4705327" cy="162548"/>
          </a:xfrm>
          <a:custGeom>
            <a:avLst/>
            <a:gdLst/>
            <a:ahLst/>
            <a:cxnLst/>
            <a:rect r="r" b="b" t="t" l="l"/>
            <a:pathLst>
              <a:path h="162548" w="4705327">
                <a:moveTo>
                  <a:pt x="0" y="0"/>
                </a:moveTo>
                <a:lnTo>
                  <a:pt x="4705327" y="0"/>
                </a:lnTo>
                <a:lnTo>
                  <a:pt x="4705327"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284833" y="452126"/>
            <a:ext cx="11718334" cy="1302386"/>
          </a:xfrm>
          <a:prstGeom prst="rect">
            <a:avLst/>
          </a:prstGeom>
        </p:spPr>
        <p:txBody>
          <a:bodyPr anchor="t" rtlCol="false" tIns="0" lIns="0" bIns="0" rIns="0">
            <a:spAutoFit/>
          </a:bodyPr>
          <a:lstStyle/>
          <a:p>
            <a:pPr algn="ctr">
              <a:lnSpc>
                <a:spcPts val="10639"/>
              </a:lnSpc>
            </a:pPr>
            <a:r>
              <a:rPr lang="en-US" sz="7599">
                <a:solidFill>
                  <a:srgbClr val="000000"/>
                </a:solidFill>
                <a:latin typeface="Bogart Bold"/>
              </a:rPr>
              <a:t>Scope of variable</a:t>
            </a:r>
          </a:p>
        </p:txBody>
      </p:sp>
      <p:sp>
        <p:nvSpPr>
          <p:cNvPr name="TextBox 7" id="7"/>
          <p:cNvSpPr txBox="true"/>
          <p:nvPr/>
        </p:nvSpPr>
        <p:spPr>
          <a:xfrm rot="0">
            <a:off x="1242527" y="1892890"/>
            <a:ext cx="13262631" cy="7303021"/>
          </a:xfrm>
          <a:prstGeom prst="rect">
            <a:avLst/>
          </a:prstGeom>
        </p:spPr>
        <p:txBody>
          <a:bodyPr anchor="t" rtlCol="false" tIns="0" lIns="0" bIns="0" rIns="0">
            <a:spAutoFit/>
          </a:bodyPr>
          <a:lstStyle/>
          <a:p>
            <a:pPr algn="just">
              <a:lnSpc>
                <a:spcPts val="4871"/>
              </a:lnSpc>
            </a:pPr>
            <a:r>
              <a:rPr lang="en-US" sz="3479">
                <a:solidFill>
                  <a:srgbClr val="000000"/>
                </a:solidFill>
                <a:latin typeface="Bogart Bold"/>
              </a:rPr>
              <a:t>Example for global variable:</a:t>
            </a:r>
          </a:p>
          <a:p>
            <a:pPr algn="just">
              <a:lnSpc>
                <a:spcPts val="4871"/>
              </a:lnSpc>
            </a:pPr>
            <a:r>
              <a:rPr lang="en-US" sz="3479">
                <a:solidFill>
                  <a:srgbClr val="000000"/>
                </a:solidFill>
                <a:latin typeface="Bogart"/>
              </a:rPr>
              <a:t>#include&lt;stdio.h&gt;</a:t>
            </a:r>
          </a:p>
          <a:p>
            <a:pPr algn="just">
              <a:lnSpc>
                <a:spcPts val="4871"/>
              </a:lnSpc>
            </a:pPr>
            <a:r>
              <a:rPr lang="en-US" sz="3479">
                <a:solidFill>
                  <a:srgbClr val="000000"/>
                </a:solidFill>
                <a:latin typeface="Bogart"/>
              </a:rPr>
              <a:t>int a, b;              // global variables</a:t>
            </a:r>
          </a:p>
          <a:p>
            <a:pPr algn="just">
              <a:lnSpc>
                <a:spcPts val="4871"/>
              </a:lnSpc>
            </a:pPr>
            <a:r>
              <a:rPr lang="en-US" sz="3479">
                <a:solidFill>
                  <a:srgbClr val="000000"/>
                </a:solidFill>
                <a:latin typeface="Bogart"/>
              </a:rPr>
              <a:t>void add() { // we are adding values of global a and b i.e. 10+15</a:t>
            </a:r>
          </a:p>
          <a:p>
            <a:pPr algn="just">
              <a:lnSpc>
                <a:spcPts val="4871"/>
              </a:lnSpc>
            </a:pPr>
            <a:r>
              <a:rPr lang="en-US" sz="3479">
                <a:solidFill>
                  <a:srgbClr val="000000"/>
                </a:solidFill>
                <a:latin typeface="Bogart"/>
              </a:rPr>
              <a:t> printf("%d", a + b);</a:t>
            </a:r>
          </a:p>
          <a:p>
            <a:pPr algn="just">
              <a:lnSpc>
                <a:spcPts val="4871"/>
              </a:lnSpc>
            </a:pPr>
            <a:r>
              <a:rPr lang="en-US" sz="3479">
                <a:solidFill>
                  <a:srgbClr val="000000"/>
                </a:solidFill>
                <a:latin typeface="Bogart"/>
              </a:rPr>
              <a:t>}</a:t>
            </a:r>
          </a:p>
          <a:p>
            <a:pPr algn="just">
              <a:lnSpc>
                <a:spcPts val="4871"/>
              </a:lnSpc>
            </a:pPr>
            <a:r>
              <a:rPr lang="en-US" sz="3479">
                <a:solidFill>
                  <a:srgbClr val="000000"/>
                </a:solidFill>
                <a:latin typeface="Bogart"/>
              </a:rPr>
              <a:t>int main(){</a:t>
            </a:r>
          </a:p>
          <a:p>
            <a:pPr algn="just">
              <a:lnSpc>
                <a:spcPts val="4871"/>
              </a:lnSpc>
            </a:pPr>
            <a:r>
              <a:rPr lang="en-US" sz="3479">
                <a:solidFill>
                  <a:srgbClr val="000000"/>
                </a:solidFill>
                <a:latin typeface="Bogart"/>
              </a:rPr>
              <a:t>a = 10;               </a:t>
            </a:r>
          </a:p>
          <a:p>
            <a:pPr algn="just">
              <a:lnSpc>
                <a:spcPts val="4871"/>
              </a:lnSpc>
            </a:pPr>
            <a:r>
              <a:rPr lang="en-US" sz="3479">
                <a:solidFill>
                  <a:srgbClr val="000000"/>
                </a:solidFill>
                <a:latin typeface="Bogart"/>
              </a:rPr>
              <a:t> b = 15;</a:t>
            </a:r>
          </a:p>
          <a:p>
            <a:pPr algn="just">
              <a:lnSpc>
                <a:spcPts val="4871"/>
              </a:lnSpc>
            </a:pPr>
            <a:r>
              <a:rPr lang="en-US" sz="3479">
                <a:solidFill>
                  <a:srgbClr val="000000"/>
                </a:solidFill>
                <a:latin typeface="Bogart"/>
              </a:rPr>
              <a:t> add();</a:t>
            </a:r>
          </a:p>
          <a:p>
            <a:pPr algn="just">
              <a:lnSpc>
                <a:spcPts val="4871"/>
              </a:lnSpc>
            </a:pPr>
            <a:r>
              <a:rPr lang="en-US" sz="3479">
                <a:solidFill>
                  <a:srgbClr val="000000"/>
                </a:solidFill>
                <a:latin typeface="Bogart"/>
              </a:rPr>
              <a:t> return 0;</a:t>
            </a:r>
          </a:p>
          <a:p>
            <a:pPr algn="just">
              <a:lnSpc>
                <a:spcPts val="4871"/>
              </a:lnSpc>
            </a:pPr>
            <a:r>
              <a:rPr lang="en-US" sz="3479">
                <a:solidFill>
                  <a:srgbClr val="000000"/>
                </a:solidFill>
                <a:latin typeface="Bogart"/>
              </a:rPr>
              <a:t>}</a:t>
            </a:r>
          </a:p>
        </p:txBody>
      </p:sp>
      <p:sp>
        <p:nvSpPr>
          <p:cNvPr name="TextBox 8" id="8"/>
          <p:cNvSpPr txBox="true"/>
          <p:nvPr/>
        </p:nvSpPr>
        <p:spPr>
          <a:xfrm rot="0">
            <a:off x="8285088" y="5066118"/>
            <a:ext cx="8594065" cy="3290569"/>
          </a:xfrm>
          <a:prstGeom prst="rect">
            <a:avLst/>
          </a:prstGeom>
        </p:spPr>
        <p:txBody>
          <a:bodyPr anchor="t" rtlCol="false" tIns="0" lIns="0" bIns="0" rIns="0">
            <a:spAutoFit/>
          </a:bodyPr>
          <a:lstStyle/>
          <a:p>
            <a:pPr algn="just">
              <a:lnSpc>
                <a:spcPts val="6580"/>
              </a:lnSpc>
              <a:spcBef>
                <a:spcPct val="0"/>
              </a:spcBef>
            </a:pPr>
            <a:r>
              <a:rPr lang="en-US" sz="4700">
                <a:solidFill>
                  <a:srgbClr val="000000"/>
                </a:solidFill>
                <a:latin typeface="Bogart"/>
              </a:rPr>
              <a:t> we are now updating the values of global variables as you can see we dont need to redeclare a and bagain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7942" t="-4242" r="-16939" b="-3846"/>
            </a:stretch>
          </a:blipFill>
        </p:spPr>
      </p:sp>
      <p:sp>
        <p:nvSpPr>
          <p:cNvPr name="Freeform 3" id="3"/>
          <p:cNvSpPr/>
          <p:nvPr/>
        </p:nvSpPr>
        <p:spPr>
          <a:xfrm flipH="false" flipV="false" rot="0">
            <a:off x="-158669" y="-375483"/>
            <a:ext cx="18605338" cy="10776599"/>
          </a:xfrm>
          <a:custGeom>
            <a:avLst/>
            <a:gdLst/>
            <a:ahLst/>
            <a:cxnLst/>
            <a:rect r="r" b="b" t="t" l="l"/>
            <a:pathLst>
              <a:path h="10776599" w="18605338">
                <a:moveTo>
                  <a:pt x="0" y="0"/>
                </a:moveTo>
                <a:lnTo>
                  <a:pt x="18605338" y="0"/>
                </a:lnTo>
                <a:lnTo>
                  <a:pt x="18605338" y="10776599"/>
                </a:lnTo>
                <a:lnTo>
                  <a:pt x="0" y="10776599"/>
                </a:lnTo>
                <a:lnTo>
                  <a:pt x="0" y="0"/>
                </a:lnTo>
                <a:close/>
              </a:path>
            </a:pathLst>
          </a:custGeom>
          <a:blipFill>
            <a:blip r:embed="rId3">
              <a:alphaModFix amt="12000"/>
              <a:extLst>
                <a:ext uri="{96DAC541-7B7A-43D3-8B79-37D633B846F1}">
                  <asvg:svgBlip xmlns:asvg="http://schemas.microsoft.com/office/drawing/2016/SVG/main" r:embed="rId4"/>
                </a:ext>
              </a:extLst>
            </a:blip>
            <a:stretch>
              <a:fillRect l="-13011" t="-50697" r="-13271" b="-51072"/>
            </a:stretch>
          </a:blipFill>
        </p:spPr>
      </p:sp>
      <p:sp>
        <p:nvSpPr>
          <p:cNvPr name="Freeform 4" id="4"/>
          <p:cNvSpPr/>
          <p:nvPr/>
        </p:nvSpPr>
        <p:spPr>
          <a:xfrm flipH="false" flipV="false" rot="0">
            <a:off x="1813950" y="-1950916"/>
            <a:ext cx="14416277" cy="14416277"/>
          </a:xfrm>
          <a:custGeom>
            <a:avLst/>
            <a:gdLst/>
            <a:ahLst/>
            <a:cxnLst/>
            <a:rect r="r" b="b" t="t" l="l"/>
            <a:pathLst>
              <a:path h="14416277" w="14416277">
                <a:moveTo>
                  <a:pt x="0" y="0"/>
                </a:moveTo>
                <a:lnTo>
                  <a:pt x="14416278" y="0"/>
                </a:lnTo>
                <a:lnTo>
                  <a:pt x="14416278" y="14416277"/>
                </a:lnTo>
                <a:lnTo>
                  <a:pt x="0" y="144162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884601" y="872480"/>
            <a:ext cx="8518797" cy="8542041"/>
          </a:xfrm>
          <a:custGeom>
            <a:avLst/>
            <a:gdLst/>
            <a:ahLst/>
            <a:cxnLst/>
            <a:rect r="r" b="b" t="t" l="l"/>
            <a:pathLst>
              <a:path h="8542041" w="8518797">
                <a:moveTo>
                  <a:pt x="0" y="0"/>
                </a:moveTo>
                <a:lnTo>
                  <a:pt x="8518798" y="0"/>
                </a:lnTo>
                <a:lnTo>
                  <a:pt x="8518798" y="8542040"/>
                </a:lnTo>
                <a:lnTo>
                  <a:pt x="0" y="85420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004053">
            <a:off x="2959705" y="1493546"/>
            <a:ext cx="12368589" cy="6596581"/>
          </a:xfrm>
          <a:custGeom>
            <a:avLst/>
            <a:gdLst/>
            <a:ahLst/>
            <a:cxnLst/>
            <a:rect r="r" b="b" t="t" l="l"/>
            <a:pathLst>
              <a:path h="6596581" w="12368589">
                <a:moveTo>
                  <a:pt x="0" y="0"/>
                </a:moveTo>
                <a:lnTo>
                  <a:pt x="12368590" y="0"/>
                </a:lnTo>
                <a:lnTo>
                  <a:pt x="12368590" y="6596581"/>
                </a:lnTo>
                <a:lnTo>
                  <a:pt x="0" y="6596581"/>
                </a:lnTo>
                <a:lnTo>
                  <a:pt x="0" y="0"/>
                </a:lnTo>
                <a:close/>
              </a:path>
            </a:pathLst>
          </a:custGeom>
          <a:blipFill>
            <a:blip r:embed="rId9"/>
            <a:stretch>
              <a:fillRect l="0" t="0" r="0" b="0"/>
            </a:stretch>
          </a:blipFill>
        </p:spPr>
      </p:sp>
      <p:sp>
        <p:nvSpPr>
          <p:cNvPr name="Freeform 7" id="7"/>
          <p:cNvSpPr/>
          <p:nvPr/>
        </p:nvSpPr>
        <p:spPr>
          <a:xfrm flipH="false" flipV="false" rot="1257723">
            <a:off x="-1732350" y="8796090"/>
            <a:ext cx="9596248" cy="8229600"/>
          </a:xfrm>
          <a:custGeom>
            <a:avLst/>
            <a:gdLst/>
            <a:ahLst/>
            <a:cxnLst/>
            <a:rect r="r" b="b" t="t" l="l"/>
            <a:pathLst>
              <a:path h="8229600" w="9596248">
                <a:moveTo>
                  <a:pt x="0" y="0"/>
                </a:moveTo>
                <a:lnTo>
                  <a:pt x="9596249" y="0"/>
                </a:lnTo>
                <a:lnTo>
                  <a:pt x="9596249" y="8229600"/>
                </a:lnTo>
                <a:lnTo>
                  <a:pt x="0" y="8229600"/>
                </a:lnTo>
                <a:lnTo>
                  <a:pt x="0" y="0"/>
                </a:lnTo>
                <a:close/>
              </a:path>
            </a:pathLst>
          </a:custGeom>
          <a:blipFill>
            <a:blip r:embed="rId10"/>
            <a:stretch>
              <a:fillRect l="0" t="0" r="0" b="0"/>
            </a:stretch>
          </a:blipFill>
        </p:spPr>
      </p:sp>
      <p:sp>
        <p:nvSpPr>
          <p:cNvPr name="Freeform 8" id="8"/>
          <p:cNvSpPr/>
          <p:nvPr/>
        </p:nvSpPr>
        <p:spPr>
          <a:xfrm flipH="true" flipV="false" rot="-1240471">
            <a:off x="10853311" y="8811257"/>
            <a:ext cx="9596248" cy="8229600"/>
          </a:xfrm>
          <a:custGeom>
            <a:avLst/>
            <a:gdLst/>
            <a:ahLst/>
            <a:cxnLst/>
            <a:rect r="r" b="b" t="t" l="l"/>
            <a:pathLst>
              <a:path h="8229600" w="9596248">
                <a:moveTo>
                  <a:pt x="9596248" y="0"/>
                </a:moveTo>
                <a:lnTo>
                  <a:pt x="0" y="0"/>
                </a:lnTo>
                <a:lnTo>
                  <a:pt x="0" y="8229600"/>
                </a:lnTo>
                <a:lnTo>
                  <a:pt x="9596248" y="8229600"/>
                </a:lnTo>
                <a:lnTo>
                  <a:pt x="9596248" y="0"/>
                </a:lnTo>
                <a:close/>
              </a:path>
            </a:pathLst>
          </a:custGeom>
          <a:blipFill>
            <a:blip r:embed="rId10"/>
            <a:stretch>
              <a:fillRect l="0" t="0" r="0" b="0"/>
            </a:stretch>
          </a:blipFill>
        </p:spPr>
      </p:sp>
      <p:sp>
        <p:nvSpPr>
          <p:cNvPr name="Freeform 9" id="9"/>
          <p:cNvSpPr/>
          <p:nvPr/>
        </p:nvSpPr>
        <p:spPr>
          <a:xfrm flipH="false" flipV="false" rot="2540430">
            <a:off x="-725406" y="6016574"/>
            <a:ext cx="2004118" cy="3131434"/>
          </a:xfrm>
          <a:custGeom>
            <a:avLst/>
            <a:gdLst/>
            <a:ahLst/>
            <a:cxnLst/>
            <a:rect r="r" b="b" t="t" l="l"/>
            <a:pathLst>
              <a:path h="3131434" w="2004118">
                <a:moveTo>
                  <a:pt x="0" y="0"/>
                </a:moveTo>
                <a:lnTo>
                  <a:pt x="2004118" y="0"/>
                </a:lnTo>
                <a:lnTo>
                  <a:pt x="2004118" y="3131434"/>
                </a:lnTo>
                <a:lnTo>
                  <a:pt x="0" y="313143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true" flipV="false" rot="-2700000">
            <a:off x="16829712" y="5977739"/>
            <a:ext cx="2004118" cy="3131434"/>
          </a:xfrm>
          <a:custGeom>
            <a:avLst/>
            <a:gdLst/>
            <a:ahLst/>
            <a:cxnLst/>
            <a:rect r="r" b="b" t="t" l="l"/>
            <a:pathLst>
              <a:path h="3131434" w="2004118">
                <a:moveTo>
                  <a:pt x="2004118" y="0"/>
                </a:moveTo>
                <a:lnTo>
                  <a:pt x="0" y="0"/>
                </a:lnTo>
                <a:lnTo>
                  <a:pt x="0" y="3131435"/>
                </a:lnTo>
                <a:lnTo>
                  <a:pt x="2004118" y="3131435"/>
                </a:lnTo>
                <a:lnTo>
                  <a:pt x="2004118"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9034548">
            <a:off x="12168301" y="2835927"/>
            <a:ext cx="1830626" cy="1434545"/>
          </a:xfrm>
          <a:custGeom>
            <a:avLst/>
            <a:gdLst/>
            <a:ahLst/>
            <a:cxnLst/>
            <a:rect r="r" b="b" t="t" l="l"/>
            <a:pathLst>
              <a:path h="1434545" w="1830626">
                <a:moveTo>
                  <a:pt x="0" y="0"/>
                </a:moveTo>
                <a:lnTo>
                  <a:pt x="1830626" y="0"/>
                </a:lnTo>
                <a:lnTo>
                  <a:pt x="1830626" y="1434545"/>
                </a:lnTo>
                <a:lnTo>
                  <a:pt x="0" y="143454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4079759" y="1323318"/>
            <a:ext cx="1372108" cy="1372108"/>
          </a:xfrm>
          <a:custGeom>
            <a:avLst/>
            <a:gdLst/>
            <a:ahLst/>
            <a:cxnLst/>
            <a:rect r="r" b="b" t="t" l="l"/>
            <a:pathLst>
              <a:path h="1372108" w="1372108">
                <a:moveTo>
                  <a:pt x="0" y="0"/>
                </a:moveTo>
                <a:lnTo>
                  <a:pt x="1372108" y="0"/>
                </a:lnTo>
                <a:lnTo>
                  <a:pt x="1372108" y="1372108"/>
                </a:lnTo>
                <a:lnTo>
                  <a:pt x="0" y="1372108"/>
                </a:lnTo>
                <a:lnTo>
                  <a:pt x="0" y="0"/>
                </a:lnTo>
                <a:close/>
              </a:path>
            </a:pathLst>
          </a:custGeom>
          <a:blipFill>
            <a:blip r:embed="rId15"/>
            <a:stretch>
              <a:fillRect l="0" t="0" r="0" b="0"/>
            </a:stretch>
          </a:blipFill>
        </p:spPr>
      </p:sp>
      <p:sp>
        <p:nvSpPr>
          <p:cNvPr name="Freeform 13" id="13"/>
          <p:cNvSpPr/>
          <p:nvPr/>
        </p:nvSpPr>
        <p:spPr>
          <a:xfrm flipH="false" flipV="false" rot="0">
            <a:off x="3736732" y="1028700"/>
            <a:ext cx="686054" cy="686054"/>
          </a:xfrm>
          <a:custGeom>
            <a:avLst/>
            <a:gdLst/>
            <a:ahLst/>
            <a:cxnLst/>
            <a:rect r="r" b="b" t="t" l="l"/>
            <a:pathLst>
              <a:path h="686054" w="686054">
                <a:moveTo>
                  <a:pt x="0" y="0"/>
                </a:moveTo>
                <a:lnTo>
                  <a:pt x="686054" y="0"/>
                </a:lnTo>
                <a:lnTo>
                  <a:pt x="686054" y="686054"/>
                </a:lnTo>
                <a:lnTo>
                  <a:pt x="0" y="686054"/>
                </a:lnTo>
                <a:lnTo>
                  <a:pt x="0" y="0"/>
                </a:lnTo>
                <a:close/>
              </a:path>
            </a:pathLst>
          </a:custGeom>
          <a:blipFill>
            <a:blip r:embed="rId15"/>
            <a:stretch>
              <a:fillRect l="0" t="0" r="0" b="0"/>
            </a:stretch>
          </a:blipFill>
        </p:spPr>
      </p:sp>
      <p:sp>
        <p:nvSpPr>
          <p:cNvPr name="TextBox 14" id="14"/>
          <p:cNvSpPr txBox="true"/>
          <p:nvPr/>
        </p:nvSpPr>
        <p:spPr>
          <a:xfrm rot="-145604">
            <a:off x="4886803" y="3817143"/>
            <a:ext cx="7157186" cy="2126250"/>
          </a:xfrm>
          <a:prstGeom prst="rect">
            <a:avLst/>
          </a:prstGeom>
        </p:spPr>
        <p:txBody>
          <a:bodyPr anchor="t" rtlCol="false" tIns="0" lIns="0" bIns="0" rIns="0">
            <a:spAutoFit/>
          </a:bodyPr>
          <a:lstStyle/>
          <a:p>
            <a:pPr algn="ctr">
              <a:lnSpc>
                <a:spcPts val="14655"/>
              </a:lnSpc>
            </a:pPr>
            <a:r>
              <a:rPr lang="en-US" sz="10468">
                <a:solidFill>
                  <a:srgbClr val="000000"/>
                </a:solidFill>
                <a:latin typeface="Bogart Bold"/>
              </a:rPr>
              <a:t>Recursion</a:t>
            </a:r>
          </a:p>
        </p:txBody>
      </p:sp>
      <p:sp>
        <p:nvSpPr>
          <p:cNvPr name="TextBox 15" id="15"/>
          <p:cNvSpPr txBox="true"/>
          <p:nvPr/>
        </p:nvSpPr>
        <p:spPr>
          <a:xfrm rot="-324474">
            <a:off x="7463039" y="5774420"/>
            <a:ext cx="2426068" cy="570050"/>
          </a:xfrm>
          <a:prstGeom prst="rect">
            <a:avLst/>
          </a:prstGeom>
        </p:spPr>
        <p:txBody>
          <a:bodyPr anchor="t" rtlCol="false" tIns="0" lIns="0" bIns="0" rIns="0">
            <a:spAutoFit/>
          </a:bodyPr>
          <a:lstStyle/>
          <a:p>
            <a:pPr algn="ctr">
              <a:lnSpc>
                <a:spcPts val="4505"/>
              </a:lnSpc>
            </a:pPr>
            <a:r>
              <a:rPr lang="en-US" sz="3218">
                <a:solidFill>
                  <a:srgbClr val="000000"/>
                </a:solidFill>
                <a:latin typeface="Bogart Bold"/>
              </a:rPr>
              <a:t>C Language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4297" t="-12892" r="-17391" b="-13455"/>
            </a:stretch>
          </a:blipFill>
        </p:spPr>
      </p:sp>
      <p:sp>
        <p:nvSpPr>
          <p:cNvPr name="Freeform 3" id="3"/>
          <p:cNvSpPr/>
          <p:nvPr/>
        </p:nvSpPr>
        <p:spPr>
          <a:xfrm flipH="false" flipV="false" rot="0">
            <a:off x="3890223" y="501765"/>
            <a:ext cx="10756400" cy="2503308"/>
          </a:xfrm>
          <a:custGeom>
            <a:avLst/>
            <a:gdLst/>
            <a:ahLst/>
            <a:cxnLst/>
            <a:rect r="r" b="b" t="t" l="l"/>
            <a:pathLst>
              <a:path h="2503308" w="10756400">
                <a:moveTo>
                  <a:pt x="0" y="0"/>
                </a:moveTo>
                <a:lnTo>
                  <a:pt x="10756401" y="0"/>
                </a:lnTo>
                <a:lnTo>
                  <a:pt x="10756401" y="2503307"/>
                </a:lnTo>
                <a:lnTo>
                  <a:pt x="0" y="2503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151485">
            <a:off x="-465047" y="6043064"/>
            <a:ext cx="1481328" cy="4114800"/>
          </a:xfrm>
          <a:custGeom>
            <a:avLst/>
            <a:gdLst/>
            <a:ahLst/>
            <a:cxnLst/>
            <a:rect r="r" b="b" t="t" l="l"/>
            <a:pathLst>
              <a:path h="4114800" w="1481328">
                <a:moveTo>
                  <a:pt x="0" y="0"/>
                </a:moveTo>
                <a:lnTo>
                  <a:pt x="1481328" y="0"/>
                </a:lnTo>
                <a:lnTo>
                  <a:pt x="14813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1240289">
            <a:off x="17200859" y="6142065"/>
            <a:ext cx="1481328" cy="4114800"/>
          </a:xfrm>
          <a:custGeom>
            <a:avLst/>
            <a:gdLst/>
            <a:ahLst/>
            <a:cxnLst/>
            <a:rect r="r" b="b" t="t" l="l"/>
            <a:pathLst>
              <a:path h="4114800" w="1481328">
                <a:moveTo>
                  <a:pt x="1481328" y="0"/>
                </a:moveTo>
                <a:lnTo>
                  <a:pt x="0" y="0"/>
                </a:lnTo>
                <a:lnTo>
                  <a:pt x="0" y="4114800"/>
                </a:lnTo>
                <a:lnTo>
                  <a:pt x="1481328" y="4114800"/>
                </a:lnTo>
                <a:lnTo>
                  <a:pt x="148132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526190" y="1067729"/>
            <a:ext cx="9484467" cy="1302384"/>
          </a:xfrm>
          <a:prstGeom prst="rect">
            <a:avLst/>
          </a:prstGeom>
        </p:spPr>
        <p:txBody>
          <a:bodyPr anchor="t" rtlCol="false" tIns="0" lIns="0" bIns="0" rIns="0">
            <a:spAutoFit/>
          </a:bodyPr>
          <a:lstStyle/>
          <a:p>
            <a:pPr algn="ctr">
              <a:lnSpc>
                <a:spcPts val="10640"/>
              </a:lnSpc>
            </a:pPr>
            <a:r>
              <a:rPr lang="en-US" sz="7600">
                <a:solidFill>
                  <a:srgbClr val="000000"/>
                </a:solidFill>
                <a:latin typeface="Bogart Bold"/>
              </a:rPr>
              <a:t>Contents</a:t>
            </a:r>
          </a:p>
        </p:txBody>
      </p:sp>
      <p:sp>
        <p:nvSpPr>
          <p:cNvPr name="TextBox 7" id="7"/>
          <p:cNvSpPr txBox="true"/>
          <p:nvPr/>
        </p:nvSpPr>
        <p:spPr>
          <a:xfrm rot="0">
            <a:off x="4177930" y="3443539"/>
            <a:ext cx="10759202" cy="4427220"/>
          </a:xfrm>
          <a:prstGeom prst="rect">
            <a:avLst/>
          </a:prstGeom>
        </p:spPr>
        <p:txBody>
          <a:bodyPr anchor="t" rtlCol="false" tIns="0" lIns="0" bIns="0" rIns="0">
            <a:spAutoFit/>
          </a:bodyPr>
          <a:lstStyle/>
          <a:p>
            <a:pPr algn="just">
              <a:lnSpc>
                <a:spcPts val="5880"/>
              </a:lnSpc>
            </a:pPr>
            <a:r>
              <a:rPr lang="en-US" sz="4200">
                <a:solidFill>
                  <a:srgbClr val="000000"/>
                </a:solidFill>
                <a:latin typeface="Bogart Bold"/>
              </a:rPr>
              <a:t>Introduction</a:t>
            </a:r>
          </a:p>
          <a:p>
            <a:pPr algn="just">
              <a:lnSpc>
                <a:spcPts val="5880"/>
              </a:lnSpc>
            </a:pPr>
            <a:r>
              <a:rPr lang="en-US" sz="4200">
                <a:solidFill>
                  <a:srgbClr val="000000"/>
                </a:solidFill>
                <a:latin typeface="Bogart Bold"/>
              </a:rPr>
              <a:t>Why Recursion?</a:t>
            </a:r>
          </a:p>
          <a:p>
            <a:pPr algn="just">
              <a:lnSpc>
                <a:spcPts val="5880"/>
              </a:lnSpc>
            </a:pPr>
            <a:r>
              <a:rPr lang="en-US" sz="4200">
                <a:solidFill>
                  <a:srgbClr val="000000"/>
                </a:solidFill>
                <a:latin typeface="Bogart Bold"/>
              </a:rPr>
              <a:t>Format of a recursive function</a:t>
            </a:r>
          </a:p>
          <a:p>
            <a:pPr algn="just">
              <a:lnSpc>
                <a:spcPts val="5880"/>
              </a:lnSpc>
            </a:pPr>
            <a:r>
              <a:rPr lang="en-US" sz="4200">
                <a:solidFill>
                  <a:srgbClr val="000000"/>
                </a:solidFill>
                <a:latin typeface="Bogart Bold"/>
              </a:rPr>
              <a:t>Recursion &amp; Memory Visualization</a:t>
            </a:r>
          </a:p>
          <a:p>
            <a:pPr algn="just">
              <a:lnSpc>
                <a:spcPts val="5880"/>
              </a:lnSpc>
            </a:pPr>
            <a:r>
              <a:rPr lang="en-US" sz="4200">
                <a:solidFill>
                  <a:srgbClr val="000000"/>
                </a:solidFill>
                <a:latin typeface="Bogart Bold"/>
              </a:rPr>
              <a:t>Recursion VS Iteration</a:t>
            </a:r>
          </a:p>
          <a:p>
            <a:pPr algn="just">
              <a:lnSpc>
                <a:spcPts val="5880"/>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613476" y="1754512"/>
            <a:ext cx="4705327" cy="162548"/>
          </a:xfrm>
          <a:custGeom>
            <a:avLst/>
            <a:gdLst/>
            <a:ahLst/>
            <a:cxnLst/>
            <a:rect r="r" b="b" t="t" l="l"/>
            <a:pathLst>
              <a:path h="162548" w="4705327">
                <a:moveTo>
                  <a:pt x="0" y="0"/>
                </a:moveTo>
                <a:lnTo>
                  <a:pt x="4705327" y="0"/>
                </a:lnTo>
                <a:lnTo>
                  <a:pt x="4705327"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242527" y="1892890"/>
            <a:ext cx="15786465" cy="7303021"/>
          </a:xfrm>
          <a:prstGeom prst="rect">
            <a:avLst/>
          </a:prstGeom>
        </p:spPr>
        <p:txBody>
          <a:bodyPr anchor="t" rtlCol="false" tIns="0" lIns="0" bIns="0" rIns="0">
            <a:spAutoFit/>
          </a:bodyPr>
          <a:lstStyle/>
          <a:p>
            <a:pPr algn="just">
              <a:lnSpc>
                <a:spcPts val="4871"/>
              </a:lnSpc>
            </a:pPr>
            <a:r>
              <a:rPr lang="en-US" sz="3479">
                <a:solidFill>
                  <a:srgbClr val="000000"/>
                </a:solidFill>
                <a:latin typeface="Bogart Bold"/>
              </a:rPr>
              <a:t>Recursion:</a:t>
            </a:r>
          </a:p>
          <a:p>
            <a:pPr algn="just">
              <a:lnSpc>
                <a:spcPts val="4871"/>
              </a:lnSpc>
            </a:pPr>
            <a:r>
              <a:rPr lang="en-US" sz="3479">
                <a:solidFill>
                  <a:srgbClr val="000000"/>
                </a:solidFill>
                <a:latin typeface="Bogart"/>
              </a:rPr>
              <a:t>Any function which calls itself is called recursive.</a:t>
            </a:r>
          </a:p>
          <a:p>
            <a:pPr algn="just" marL="751220" indent="-375610" lvl="1">
              <a:lnSpc>
                <a:spcPts val="4871"/>
              </a:lnSpc>
              <a:buFont typeface="Arial"/>
              <a:buChar char="•"/>
            </a:pPr>
            <a:r>
              <a:rPr lang="en-US" sz="3479">
                <a:solidFill>
                  <a:srgbClr val="000000"/>
                </a:solidFill>
                <a:latin typeface="Bogart"/>
              </a:rPr>
              <a:t>A recursive method solves a problem by calling a copy of itself to work on smaller problem.</a:t>
            </a:r>
          </a:p>
          <a:p>
            <a:pPr algn="just">
              <a:lnSpc>
                <a:spcPts val="4871"/>
              </a:lnSpc>
            </a:pPr>
            <a:r>
              <a:rPr lang="en-US" sz="3479">
                <a:solidFill>
                  <a:srgbClr val="000000"/>
                </a:solidFill>
                <a:latin typeface="Bogart"/>
              </a:rPr>
              <a:t>Recursive algorithms have 2 types of cases:</a:t>
            </a:r>
          </a:p>
          <a:p>
            <a:pPr algn="ctr">
              <a:lnSpc>
                <a:spcPts val="4871"/>
              </a:lnSpc>
            </a:pPr>
            <a:r>
              <a:rPr lang="en-US" sz="3479">
                <a:solidFill>
                  <a:srgbClr val="000000"/>
                </a:solidFill>
                <a:latin typeface="Bogart"/>
              </a:rPr>
              <a:t> -Recursive Case</a:t>
            </a:r>
          </a:p>
          <a:p>
            <a:pPr algn="ctr">
              <a:lnSpc>
                <a:spcPts val="4871"/>
              </a:lnSpc>
            </a:pPr>
            <a:r>
              <a:rPr lang="en-US" sz="3479">
                <a:solidFill>
                  <a:srgbClr val="000000"/>
                </a:solidFill>
                <a:latin typeface="Bogart"/>
              </a:rPr>
              <a:t>-Base Case</a:t>
            </a:r>
          </a:p>
          <a:p>
            <a:pPr algn="just" marL="751220" indent="-375610" lvl="1">
              <a:lnSpc>
                <a:spcPts val="4871"/>
              </a:lnSpc>
              <a:buFont typeface="Arial"/>
              <a:buChar char="•"/>
            </a:pPr>
            <a:r>
              <a:rPr lang="en-US" sz="3479">
                <a:solidFill>
                  <a:srgbClr val="000000"/>
                </a:solidFill>
                <a:latin typeface="Bogart Bold"/>
              </a:rPr>
              <a:t>Base Case:</a:t>
            </a:r>
          </a:p>
          <a:p>
            <a:pPr algn="just">
              <a:lnSpc>
                <a:spcPts val="4871"/>
              </a:lnSpc>
            </a:pPr>
            <a:r>
              <a:rPr lang="en-US" sz="3479">
                <a:solidFill>
                  <a:srgbClr val="000000"/>
                </a:solidFill>
                <a:latin typeface="Bogart"/>
              </a:rPr>
              <a:t>            Every recursive function case must terminate at a base case.</a:t>
            </a:r>
          </a:p>
          <a:p>
            <a:pPr algn="just" marL="751220" indent="-375610" lvl="1">
              <a:lnSpc>
                <a:spcPts val="4871"/>
              </a:lnSpc>
              <a:buFont typeface="Arial"/>
              <a:buChar char="•"/>
            </a:pPr>
            <a:r>
              <a:rPr lang="en-US" sz="3479">
                <a:solidFill>
                  <a:srgbClr val="000000"/>
                </a:solidFill>
                <a:latin typeface="Bogart Bold"/>
              </a:rPr>
              <a:t>Recursive Case:</a:t>
            </a:r>
          </a:p>
          <a:p>
            <a:pPr algn="just">
              <a:lnSpc>
                <a:spcPts val="4871"/>
              </a:lnSpc>
            </a:pPr>
            <a:r>
              <a:rPr lang="en-US" sz="3479">
                <a:solidFill>
                  <a:srgbClr val="000000"/>
                </a:solidFill>
                <a:latin typeface="Bogart Bold"/>
              </a:rPr>
              <a:t>            </a:t>
            </a:r>
            <a:r>
              <a:rPr lang="en-US" sz="3479">
                <a:solidFill>
                  <a:srgbClr val="000000"/>
                </a:solidFill>
                <a:latin typeface="Bogart"/>
              </a:rPr>
              <a:t>Where the function calls itself to perform the subtask.</a:t>
            </a:r>
          </a:p>
          <a:p>
            <a:pPr algn="just">
              <a:lnSpc>
                <a:spcPts val="4871"/>
              </a:lnSpc>
            </a:pPr>
            <a:r>
              <a:rPr lang="en-US" sz="3479">
                <a:solidFill>
                  <a:srgbClr val="000000"/>
                </a:solidFill>
                <a:latin typeface="Bogart Bold"/>
              </a:rPr>
              <a:t>            </a:t>
            </a:r>
          </a:p>
        </p:txBody>
      </p:sp>
      <p:sp>
        <p:nvSpPr>
          <p:cNvPr name="TextBox 7" id="7"/>
          <p:cNvSpPr txBox="true"/>
          <p:nvPr/>
        </p:nvSpPr>
        <p:spPr>
          <a:xfrm rot="0">
            <a:off x="3284833" y="452126"/>
            <a:ext cx="11718334" cy="1302386"/>
          </a:xfrm>
          <a:prstGeom prst="rect">
            <a:avLst/>
          </a:prstGeom>
        </p:spPr>
        <p:txBody>
          <a:bodyPr anchor="t" rtlCol="false" tIns="0" lIns="0" bIns="0" rIns="0">
            <a:spAutoFit/>
          </a:bodyPr>
          <a:lstStyle/>
          <a:p>
            <a:pPr algn="ctr">
              <a:lnSpc>
                <a:spcPts val="10639"/>
              </a:lnSpc>
            </a:pPr>
            <a:r>
              <a:rPr lang="en-US" sz="7599">
                <a:solidFill>
                  <a:srgbClr val="000000"/>
                </a:solidFill>
                <a:latin typeface="Bogart Bold"/>
              </a:rPr>
              <a:t>What is Recursion?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613476" y="1754512"/>
            <a:ext cx="4705327" cy="162548"/>
          </a:xfrm>
          <a:custGeom>
            <a:avLst/>
            <a:gdLst/>
            <a:ahLst/>
            <a:cxnLst/>
            <a:rect r="r" b="b" t="t" l="l"/>
            <a:pathLst>
              <a:path h="162548" w="4705327">
                <a:moveTo>
                  <a:pt x="0" y="0"/>
                </a:moveTo>
                <a:lnTo>
                  <a:pt x="4705327" y="0"/>
                </a:lnTo>
                <a:lnTo>
                  <a:pt x="4705327"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639398" y="452126"/>
            <a:ext cx="11718334" cy="1302386"/>
          </a:xfrm>
          <a:prstGeom prst="rect">
            <a:avLst/>
          </a:prstGeom>
        </p:spPr>
        <p:txBody>
          <a:bodyPr anchor="t" rtlCol="false" tIns="0" lIns="0" bIns="0" rIns="0">
            <a:spAutoFit/>
          </a:bodyPr>
          <a:lstStyle/>
          <a:p>
            <a:pPr algn="ctr">
              <a:lnSpc>
                <a:spcPts val="10639"/>
              </a:lnSpc>
            </a:pPr>
            <a:r>
              <a:rPr lang="en-US" sz="7599">
                <a:solidFill>
                  <a:srgbClr val="000000"/>
                </a:solidFill>
                <a:latin typeface="Bogart Bold"/>
              </a:rPr>
              <a:t>Recursion</a:t>
            </a:r>
          </a:p>
        </p:txBody>
      </p:sp>
      <p:sp>
        <p:nvSpPr>
          <p:cNvPr name="Freeform 7" id="7"/>
          <p:cNvSpPr/>
          <p:nvPr/>
        </p:nvSpPr>
        <p:spPr>
          <a:xfrm flipH="false" flipV="false" rot="0">
            <a:off x="5850354" y="2108309"/>
            <a:ext cx="5296422" cy="7479069"/>
          </a:xfrm>
          <a:custGeom>
            <a:avLst/>
            <a:gdLst/>
            <a:ahLst/>
            <a:cxnLst/>
            <a:rect r="r" b="b" t="t" l="l"/>
            <a:pathLst>
              <a:path h="7479069" w="5296422">
                <a:moveTo>
                  <a:pt x="0" y="0"/>
                </a:moveTo>
                <a:lnTo>
                  <a:pt x="5296422" y="0"/>
                </a:lnTo>
                <a:lnTo>
                  <a:pt x="5296422" y="7479069"/>
                </a:lnTo>
                <a:lnTo>
                  <a:pt x="0" y="7479069"/>
                </a:lnTo>
                <a:lnTo>
                  <a:pt x="0" y="0"/>
                </a:lnTo>
                <a:close/>
              </a:path>
            </a:pathLst>
          </a:custGeom>
          <a:blipFill>
            <a:blip r:embed="rId6"/>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613476" y="1754512"/>
            <a:ext cx="4705327" cy="162548"/>
          </a:xfrm>
          <a:custGeom>
            <a:avLst/>
            <a:gdLst/>
            <a:ahLst/>
            <a:cxnLst/>
            <a:rect r="r" b="b" t="t" l="l"/>
            <a:pathLst>
              <a:path h="162548" w="4705327">
                <a:moveTo>
                  <a:pt x="0" y="0"/>
                </a:moveTo>
                <a:lnTo>
                  <a:pt x="4705327" y="0"/>
                </a:lnTo>
                <a:lnTo>
                  <a:pt x="4705327"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242527" y="1902415"/>
            <a:ext cx="15786465" cy="6995160"/>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Bogart"/>
              </a:rPr>
              <a:t>Recursive code is generally shorter and easier to write than a iterative code.</a:t>
            </a:r>
          </a:p>
          <a:p>
            <a:pPr algn="just" marL="777240" indent="-388620" lvl="1">
              <a:lnSpc>
                <a:spcPts val="5040"/>
              </a:lnSpc>
              <a:buFont typeface="Arial"/>
              <a:buChar char="•"/>
            </a:pPr>
            <a:r>
              <a:rPr lang="en-US" sz="3600">
                <a:solidFill>
                  <a:srgbClr val="000000"/>
                </a:solidFill>
                <a:latin typeface="Bogart"/>
              </a:rPr>
              <a:t>Recursion is most useful for tasks that can be defined in terms of similar subtasks.</a:t>
            </a:r>
          </a:p>
          <a:p>
            <a:pPr algn="just" marL="777240" indent="-388620" lvl="1">
              <a:lnSpc>
                <a:spcPts val="5040"/>
              </a:lnSpc>
              <a:buFont typeface="Arial"/>
              <a:buChar char="•"/>
            </a:pPr>
            <a:r>
              <a:rPr lang="en-US" sz="3600">
                <a:solidFill>
                  <a:srgbClr val="000000"/>
                </a:solidFill>
                <a:latin typeface="Bogart"/>
              </a:rPr>
              <a:t>Recursion can reduce the time needed to write and debug code.</a:t>
            </a:r>
          </a:p>
          <a:p>
            <a:pPr algn="just" marL="777240" indent="-388620" lvl="1">
              <a:lnSpc>
                <a:spcPts val="5040"/>
              </a:lnSpc>
              <a:buFont typeface="Arial"/>
              <a:buChar char="•"/>
            </a:pPr>
            <a:r>
              <a:rPr lang="en-US" sz="3600">
                <a:solidFill>
                  <a:srgbClr val="000000"/>
                </a:solidFill>
                <a:latin typeface="Bogart Bold"/>
              </a:rPr>
              <a:t>Using the call stack:</a:t>
            </a:r>
            <a:r>
              <a:rPr lang="en-US" sz="3600">
                <a:solidFill>
                  <a:srgbClr val="000000"/>
                </a:solidFill>
                <a:latin typeface="Bogart"/>
              </a:rPr>
              <a:t> Recursion can take advantage of the call stack to accomplish branching. For example, calling a function multiple times with different parameters inside the same loop.</a:t>
            </a:r>
          </a:p>
          <a:p>
            <a:pPr algn="just" marL="777240" indent="-388620" lvl="1">
              <a:lnSpc>
                <a:spcPts val="5040"/>
              </a:lnSpc>
              <a:buFont typeface="Arial"/>
              <a:buChar char="•"/>
            </a:pPr>
            <a:r>
              <a:rPr lang="en-US" sz="3600">
                <a:solidFill>
                  <a:srgbClr val="000000"/>
                </a:solidFill>
                <a:latin typeface="Bogart Bold"/>
              </a:rPr>
              <a:t>Using a while loop:</a:t>
            </a:r>
            <a:r>
              <a:rPr lang="en-US" sz="3600">
                <a:solidFill>
                  <a:srgbClr val="000000"/>
                </a:solidFill>
                <a:latin typeface="Bogart"/>
              </a:rPr>
              <a:t> A recursive function and a while loop can be used to execute a piece of code without knowing how many times you need to repeat it</a:t>
            </a:r>
          </a:p>
        </p:txBody>
      </p:sp>
      <p:sp>
        <p:nvSpPr>
          <p:cNvPr name="TextBox 7" id="7"/>
          <p:cNvSpPr txBox="true"/>
          <p:nvPr/>
        </p:nvSpPr>
        <p:spPr>
          <a:xfrm rot="0">
            <a:off x="3284833" y="452126"/>
            <a:ext cx="11718334" cy="1302386"/>
          </a:xfrm>
          <a:prstGeom prst="rect">
            <a:avLst/>
          </a:prstGeom>
        </p:spPr>
        <p:txBody>
          <a:bodyPr anchor="t" rtlCol="false" tIns="0" lIns="0" bIns="0" rIns="0">
            <a:spAutoFit/>
          </a:bodyPr>
          <a:lstStyle/>
          <a:p>
            <a:pPr algn="ctr">
              <a:lnSpc>
                <a:spcPts val="10639"/>
              </a:lnSpc>
            </a:pPr>
            <a:r>
              <a:rPr lang="en-US" sz="7599">
                <a:solidFill>
                  <a:srgbClr val="000000"/>
                </a:solidFill>
                <a:latin typeface="Bogart Bold"/>
              </a:rPr>
              <a:t>Why Recursion?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713601" y="2143191"/>
            <a:ext cx="4705327" cy="162548"/>
          </a:xfrm>
          <a:custGeom>
            <a:avLst/>
            <a:gdLst/>
            <a:ahLst/>
            <a:cxnLst/>
            <a:rect r="r" b="b" t="t" l="l"/>
            <a:pathLst>
              <a:path h="162548" w="4705327">
                <a:moveTo>
                  <a:pt x="0" y="0"/>
                </a:moveTo>
                <a:lnTo>
                  <a:pt x="4705327" y="0"/>
                </a:lnTo>
                <a:lnTo>
                  <a:pt x="4705327" y="162548"/>
                </a:lnTo>
                <a:lnTo>
                  <a:pt x="0" y="162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77035" y="922079"/>
            <a:ext cx="16978458" cy="1302386"/>
          </a:xfrm>
          <a:prstGeom prst="rect">
            <a:avLst/>
          </a:prstGeom>
        </p:spPr>
        <p:txBody>
          <a:bodyPr anchor="t" rtlCol="false" tIns="0" lIns="0" bIns="0" rIns="0">
            <a:spAutoFit/>
          </a:bodyPr>
          <a:lstStyle/>
          <a:p>
            <a:pPr algn="ctr">
              <a:lnSpc>
                <a:spcPts val="10639"/>
              </a:lnSpc>
            </a:pPr>
            <a:r>
              <a:rPr lang="en-US" sz="7599">
                <a:solidFill>
                  <a:srgbClr val="000000"/>
                </a:solidFill>
                <a:latin typeface="Bogart Bold"/>
              </a:rPr>
              <a:t>Format of a Recursive Function </a:t>
            </a:r>
          </a:p>
        </p:txBody>
      </p:sp>
      <p:sp>
        <p:nvSpPr>
          <p:cNvPr name="TextBox 7" id="7"/>
          <p:cNvSpPr txBox="true"/>
          <p:nvPr/>
        </p:nvSpPr>
        <p:spPr>
          <a:xfrm rot="0">
            <a:off x="1731824" y="2723012"/>
            <a:ext cx="14668880" cy="6656070"/>
          </a:xfrm>
          <a:prstGeom prst="rect">
            <a:avLst/>
          </a:prstGeom>
        </p:spPr>
        <p:txBody>
          <a:bodyPr anchor="t" rtlCol="false" tIns="0" lIns="0" bIns="0" rIns="0">
            <a:spAutoFit/>
          </a:bodyPr>
          <a:lstStyle/>
          <a:p>
            <a:pPr algn="just" marL="906780" indent="-453390" lvl="1">
              <a:lnSpc>
                <a:spcPts val="5880"/>
              </a:lnSpc>
              <a:buFont typeface="Arial"/>
              <a:buChar char="•"/>
            </a:pPr>
            <a:r>
              <a:rPr lang="en-US" sz="4200">
                <a:solidFill>
                  <a:srgbClr val="000000"/>
                </a:solidFill>
                <a:latin typeface="Bogart"/>
              </a:rPr>
              <a:t>A recursive function performs a task in part by calling itself to perform the subtasks.</a:t>
            </a:r>
          </a:p>
          <a:p>
            <a:pPr algn="just">
              <a:lnSpc>
                <a:spcPts val="5880"/>
              </a:lnSpc>
            </a:pPr>
            <a:r>
              <a:rPr lang="en-US" sz="4200">
                <a:solidFill>
                  <a:srgbClr val="000000"/>
                </a:solidFill>
                <a:latin typeface="Bogart"/>
              </a:rPr>
              <a:t>               if(test for base case)</a:t>
            </a:r>
          </a:p>
          <a:p>
            <a:pPr algn="just">
              <a:lnSpc>
                <a:spcPts val="5880"/>
              </a:lnSpc>
            </a:pPr>
            <a:r>
              <a:rPr lang="en-US" sz="4200">
                <a:solidFill>
                  <a:srgbClr val="000000"/>
                </a:solidFill>
                <a:latin typeface="Bogart"/>
              </a:rPr>
              <a:t>                         return some base case value</a:t>
            </a:r>
          </a:p>
          <a:p>
            <a:pPr algn="just">
              <a:lnSpc>
                <a:spcPts val="5880"/>
              </a:lnSpc>
            </a:pPr>
            <a:r>
              <a:rPr lang="en-US" sz="4200">
                <a:solidFill>
                  <a:srgbClr val="000000"/>
                </a:solidFill>
                <a:latin typeface="Bogart"/>
              </a:rPr>
              <a:t>                else if(test for another base case)</a:t>
            </a:r>
          </a:p>
          <a:p>
            <a:pPr algn="just">
              <a:lnSpc>
                <a:spcPts val="5880"/>
              </a:lnSpc>
            </a:pPr>
            <a:r>
              <a:rPr lang="en-US" sz="4200">
                <a:solidFill>
                  <a:srgbClr val="000000"/>
                </a:solidFill>
                <a:latin typeface="Bogart"/>
              </a:rPr>
              <a:t>                          return some other base case value</a:t>
            </a:r>
          </a:p>
          <a:p>
            <a:pPr algn="just">
              <a:lnSpc>
                <a:spcPts val="5880"/>
              </a:lnSpc>
            </a:pPr>
            <a:r>
              <a:rPr lang="en-US" sz="4200">
                <a:solidFill>
                  <a:srgbClr val="000000"/>
                </a:solidFill>
                <a:latin typeface="Bogart"/>
              </a:rPr>
              <a:t>                //the recursive case</a:t>
            </a:r>
          </a:p>
          <a:p>
            <a:pPr algn="just">
              <a:lnSpc>
                <a:spcPts val="5880"/>
              </a:lnSpc>
            </a:pPr>
            <a:r>
              <a:rPr lang="en-US" sz="4200">
                <a:solidFill>
                  <a:srgbClr val="000000"/>
                </a:solidFill>
                <a:latin typeface="Bogart"/>
              </a:rPr>
              <a:t>                else </a:t>
            </a:r>
          </a:p>
          <a:p>
            <a:pPr algn="just">
              <a:lnSpc>
                <a:spcPts val="5880"/>
              </a:lnSpc>
            </a:pPr>
            <a:r>
              <a:rPr lang="en-US" sz="4200">
                <a:solidFill>
                  <a:srgbClr val="000000"/>
                </a:solidFill>
                <a:latin typeface="Bogart"/>
              </a:rPr>
              <a:t>                     return (some work and then a recursive call)</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TextBox 5" id="5"/>
          <p:cNvSpPr txBox="true"/>
          <p:nvPr/>
        </p:nvSpPr>
        <p:spPr>
          <a:xfrm rot="0">
            <a:off x="1585065" y="726646"/>
            <a:ext cx="15674235" cy="9131821"/>
          </a:xfrm>
          <a:prstGeom prst="rect">
            <a:avLst/>
          </a:prstGeom>
        </p:spPr>
        <p:txBody>
          <a:bodyPr anchor="t" rtlCol="false" tIns="0" lIns="0" bIns="0" rIns="0">
            <a:spAutoFit/>
          </a:bodyPr>
          <a:lstStyle/>
          <a:p>
            <a:pPr algn="just" marL="751220" indent="-375610" lvl="1">
              <a:lnSpc>
                <a:spcPts val="4871"/>
              </a:lnSpc>
              <a:buFont typeface="Arial"/>
              <a:buChar char="•"/>
            </a:pPr>
            <a:r>
              <a:rPr lang="en-US" sz="3479">
                <a:solidFill>
                  <a:srgbClr val="000000"/>
                </a:solidFill>
                <a:latin typeface="Bogart"/>
              </a:rPr>
              <a:t>Consider the factorial function:  n! is the product of all integers between n and 1.                 </a:t>
            </a:r>
            <a:r>
              <a:rPr lang="en-US" sz="3479">
                <a:solidFill>
                  <a:srgbClr val="000000"/>
                </a:solidFill>
                <a:latin typeface="Bogart Bold"/>
              </a:rPr>
              <a:t> n!=1,             if n=0</a:t>
            </a:r>
          </a:p>
          <a:p>
            <a:pPr algn="just">
              <a:lnSpc>
                <a:spcPts val="4871"/>
              </a:lnSpc>
            </a:pPr>
            <a:r>
              <a:rPr lang="en-US" sz="3479">
                <a:solidFill>
                  <a:srgbClr val="000000"/>
                </a:solidFill>
                <a:latin typeface="Bogart Bold"/>
              </a:rPr>
              <a:t>                                  n!=n*(n-1)!   if n&gt;0</a:t>
            </a:r>
          </a:p>
          <a:p>
            <a:pPr algn="just" marL="751220" indent="-375610" lvl="1">
              <a:lnSpc>
                <a:spcPts val="4871"/>
              </a:lnSpc>
              <a:buFont typeface="Arial"/>
              <a:buChar char="•"/>
            </a:pPr>
            <a:r>
              <a:rPr lang="en-US" sz="3479">
                <a:solidFill>
                  <a:srgbClr val="000000"/>
                </a:solidFill>
                <a:latin typeface="Bogart"/>
              </a:rPr>
              <a:t>Here, the problem is determining the value of n!, and the subproblem is determining the value of (n-1)!. </a:t>
            </a:r>
          </a:p>
          <a:p>
            <a:pPr algn="just" marL="751220" indent="-375610" lvl="1">
              <a:lnSpc>
                <a:spcPts val="4871"/>
              </a:lnSpc>
              <a:buFont typeface="Arial"/>
              <a:buChar char="•"/>
            </a:pPr>
            <a:r>
              <a:rPr lang="en-US" sz="3479">
                <a:solidFill>
                  <a:srgbClr val="000000"/>
                </a:solidFill>
                <a:latin typeface="Bogart"/>
              </a:rPr>
              <a:t>In the recursive case, when n is greater than 1, the function call itself determine the value of (n-1)! and multiplies that with n. </a:t>
            </a:r>
          </a:p>
          <a:p>
            <a:pPr algn="just" marL="751220" indent="-375610" lvl="1">
              <a:lnSpc>
                <a:spcPts val="4871"/>
              </a:lnSpc>
              <a:buFont typeface="Arial"/>
              <a:buChar char="•"/>
            </a:pPr>
            <a:r>
              <a:rPr lang="en-US" sz="3479">
                <a:solidFill>
                  <a:srgbClr val="000000"/>
                </a:solidFill>
                <a:latin typeface="Bogart"/>
              </a:rPr>
              <a:t>In the base case, when n is 0 or 1, the function simply returns 1. </a:t>
            </a:r>
          </a:p>
          <a:p>
            <a:pPr algn="just">
              <a:lnSpc>
                <a:spcPts val="4871"/>
              </a:lnSpc>
            </a:pPr>
            <a:r>
              <a:rPr lang="en-US" sz="3479">
                <a:solidFill>
                  <a:srgbClr val="000000"/>
                </a:solidFill>
                <a:latin typeface="Bogart"/>
              </a:rPr>
              <a:t>     </a:t>
            </a:r>
            <a:r>
              <a:rPr lang="en-US" sz="3479">
                <a:solidFill>
                  <a:srgbClr val="000000"/>
                </a:solidFill>
                <a:latin typeface="Bogart Bold"/>
              </a:rPr>
              <a:t>//calculates factorial of a positive integer</a:t>
            </a:r>
          </a:p>
          <a:p>
            <a:pPr algn="just">
              <a:lnSpc>
                <a:spcPts val="4871"/>
              </a:lnSpc>
            </a:pPr>
            <a:r>
              <a:rPr lang="en-US" sz="3479">
                <a:solidFill>
                  <a:srgbClr val="000000"/>
                </a:solidFill>
                <a:latin typeface="Bogart"/>
              </a:rPr>
              <a:t>             int fact(int n) {</a:t>
            </a:r>
          </a:p>
          <a:p>
            <a:pPr algn="just">
              <a:lnSpc>
                <a:spcPts val="4871"/>
              </a:lnSpc>
            </a:pPr>
            <a:r>
              <a:rPr lang="en-US" sz="3479">
                <a:solidFill>
                  <a:srgbClr val="000000"/>
                </a:solidFill>
                <a:latin typeface="Bogart"/>
              </a:rPr>
              <a:t>                       if(n==1 || n==0)        </a:t>
            </a:r>
            <a:r>
              <a:rPr lang="en-US" sz="3479">
                <a:solidFill>
                  <a:srgbClr val="000000"/>
                </a:solidFill>
                <a:latin typeface="Bogart Bold"/>
              </a:rPr>
              <a:t>//base case fact of 0 or 1 is 1</a:t>
            </a:r>
          </a:p>
          <a:p>
            <a:pPr algn="just">
              <a:lnSpc>
                <a:spcPts val="4871"/>
              </a:lnSpc>
            </a:pPr>
            <a:r>
              <a:rPr lang="en-US" sz="3479">
                <a:solidFill>
                  <a:srgbClr val="000000"/>
                </a:solidFill>
                <a:latin typeface="Bogart"/>
              </a:rPr>
              <a:t>                               return 1;</a:t>
            </a:r>
          </a:p>
          <a:p>
            <a:pPr algn="just">
              <a:lnSpc>
                <a:spcPts val="4871"/>
              </a:lnSpc>
            </a:pPr>
            <a:r>
              <a:rPr lang="en-US" sz="3479">
                <a:solidFill>
                  <a:srgbClr val="000000"/>
                </a:solidFill>
                <a:latin typeface="Bogart"/>
              </a:rPr>
              <a:t>                        else                   </a:t>
            </a:r>
            <a:r>
              <a:rPr lang="en-US" sz="3479">
                <a:solidFill>
                  <a:srgbClr val="000000"/>
                </a:solidFill>
                <a:latin typeface="Bogart Bold"/>
              </a:rPr>
              <a:t>//recursive case: multiply n by (n-1) !</a:t>
            </a:r>
          </a:p>
          <a:p>
            <a:pPr algn="just">
              <a:lnSpc>
                <a:spcPts val="4871"/>
              </a:lnSpc>
            </a:pPr>
            <a:r>
              <a:rPr lang="en-US" sz="3479">
                <a:solidFill>
                  <a:srgbClr val="000000"/>
                </a:solidFill>
                <a:latin typeface="Bogart Bold"/>
              </a:rPr>
              <a:t>                              </a:t>
            </a:r>
            <a:r>
              <a:rPr lang="en-US" sz="3479">
                <a:solidFill>
                  <a:srgbClr val="000000"/>
                </a:solidFill>
                <a:latin typeface="Bogart"/>
              </a:rPr>
              <a:t>return n*fact(n-1);</a:t>
            </a:r>
          </a:p>
          <a:p>
            <a:pPr algn="just">
              <a:lnSpc>
                <a:spcPts val="4871"/>
              </a:lnSpc>
            </a:pPr>
            <a:r>
              <a:rPr lang="en-US" sz="3479">
                <a:solidFill>
                  <a:srgbClr val="000000"/>
                </a:solidFill>
                <a:latin typeface="Bogart"/>
              </a:rPr>
              <a:t>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613476" y="1754512"/>
            <a:ext cx="4705327" cy="162548"/>
          </a:xfrm>
          <a:custGeom>
            <a:avLst/>
            <a:gdLst/>
            <a:ahLst/>
            <a:cxnLst/>
            <a:rect r="r" b="b" t="t" l="l"/>
            <a:pathLst>
              <a:path h="162548" w="4705327">
                <a:moveTo>
                  <a:pt x="0" y="0"/>
                </a:moveTo>
                <a:lnTo>
                  <a:pt x="4705327" y="0"/>
                </a:lnTo>
                <a:lnTo>
                  <a:pt x="4705327"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106972" y="533400"/>
            <a:ext cx="11718334" cy="1302386"/>
          </a:xfrm>
          <a:prstGeom prst="rect">
            <a:avLst/>
          </a:prstGeom>
        </p:spPr>
        <p:txBody>
          <a:bodyPr anchor="t" rtlCol="false" tIns="0" lIns="0" bIns="0" rIns="0">
            <a:spAutoFit/>
          </a:bodyPr>
          <a:lstStyle/>
          <a:p>
            <a:pPr algn="ctr">
              <a:lnSpc>
                <a:spcPts val="10639"/>
              </a:lnSpc>
            </a:pPr>
            <a:r>
              <a:rPr lang="en-US" sz="7599">
                <a:solidFill>
                  <a:srgbClr val="000000"/>
                </a:solidFill>
                <a:latin typeface="Bogart Bold"/>
              </a:rPr>
              <a:t>Factorial of a number</a:t>
            </a:r>
          </a:p>
        </p:txBody>
      </p:sp>
      <p:sp>
        <p:nvSpPr>
          <p:cNvPr name="TextBox 7" id="7"/>
          <p:cNvSpPr txBox="true"/>
          <p:nvPr/>
        </p:nvSpPr>
        <p:spPr>
          <a:xfrm rot="0">
            <a:off x="4029703" y="1774184"/>
            <a:ext cx="9510105" cy="7719690"/>
          </a:xfrm>
          <a:prstGeom prst="rect">
            <a:avLst/>
          </a:prstGeom>
        </p:spPr>
        <p:txBody>
          <a:bodyPr anchor="t" rtlCol="false" tIns="0" lIns="0" bIns="0" rIns="0">
            <a:spAutoFit/>
          </a:bodyPr>
          <a:lstStyle/>
          <a:p>
            <a:pPr>
              <a:lnSpc>
                <a:spcPts val="10239"/>
              </a:lnSpc>
            </a:pPr>
            <a:r>
              <a:rPr lang="en-US" sz="7313">
                <a:solidFill>
                  <a:srgbClr val="000000"/>
                </a:solidFill>
                <a:latin typeface="Bogart"/>
              </a:rPr>
              <a:t>1! = 1</a:t>
            </a:r>
          </a:p>
          <a:p>
            <a:pPr>
              <a:lnSpc>
                <a:spcPts val="10239"/>
              </a:lnSpc>
            </a:pPr>
            <a:r>
              <a:rPr lang="en-US" sz="7313">
                <a:solidFill>
                  <a:srgbClr val="000000"/>
                </a:solidFill>
                <a:latin typeface="Bogart"/>
              </a:rPr>
              <a:t>2! = 2*1 = 2</a:t>
            </a:r>
          </a:p>
          <a:p>
            <a:pPr>
              <a:lnSpc>
                <a:spcPts val="10239"/>
              </a:lnSpc>
            </a:pPr>
            <a:r>
              <a:rPr lang="en-US" sz="7313">
                <a:solidFill>
                  <a:srgbClr val="000000"/>
                </a:solidFill>
                <a:latin typeface="Bogart"/>
              </a:rPr>
              <a:t>3! = 3*2*1 = 6 </a:t>
            </a:r>
          </a:p>
          <a:p>
            <a:pPr>
              <a:lnSpc>
                <a:spcPts val="10239"/>
              </a:lnSpc>
            </a:pPr>
            <a:r>
              <a:rPr lang="en-US" sz="7313">
                <a:solidFill>
                  <a:srgbClr val="000000"/>
                </a:solidFill>
                <a:latin typeface="Bogart"/>
              </a:rPr>
              <a:t>4! = 4*3*2*1 = 24</a:t>
            </a:r>
          </a:p>
          <a:p>
            <a:pPr>
              <a:lnSpc>
                <a:spcPts val="10239"/>
              </a:lnSpc>
            </a:pPr>
            <a:r>
              <a:rPr lang="en-US" sz="7313">
                <a:solidFill>
                  <a:srgbClr val="000000"/>
                </a:solidFill>
                <a:latin typeface="Bogart"/>
              </a:rPr>
              <a:t>5! = 5*4*3*2*1 = 120</a:t>
            </a:r>
          </a:p>
          <a:p>
            <a:pPr>
              <a:lnSpc>
                <a:spcPts val="10239"/>
              </a:lnSpc>
              <a:spcBef>
                <a:spcPct val="0"/>
              </a:spcBef>
            </a:pPr>
            <a:r>
              <a:rPr lang="en-US" sz="7313">
                <a:solidFill>
                  <a:srgbClr val="000000"/>
                </a:solidFill>
                <a:latin typeface="Bogart"/>
              </a:rPr>
              <a:t>6! = 6*5*4*3*2*1 = 720</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791337" y="2097412"/>
            <a:ext cx="4705327" cy="162548"/>
          </a:xfrm>
          <a:custGeom>
            <a:avLst/>
            <a:gdLst/>
            <a:ahLst/>
            <a:cxnLst/>
            <a:rect r="r" b="b" t="t" l="l"/>
            <a:pathLst>
              <a:path h="162548" w="4705327">
                <a:moveTo>
                  <a:pt x="0" y="0"/>
                </a:moveTo>
                <a:lnTo>
                  <a:pt x="4705326" y="0"/>
                </a:lnTo>
                <a:lnTo>
                  <a:pt x="4705326"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481344" y="2531259"/>
            <a:ext cx="13713991" cy="5980430"/>
          </a:xfrm>
          <a:prstGeom prst="rect">
            <a:avLst/>
          </a:prstGeom>
        </p:spPr>
        <p:txBody>
          <a:bodyPr anchor="t" rtlCol="false" tIns="0" lIns="0" bIns="0" rIns="0">
            <a:spAutoFit/>
          </a:bodyPr>
          <a:lstStyle/>
          <a:p>
            <a:pPr algn="just">
              <a:lnSpc>
                <a:spcPts val="5319"/>
              </a:lnSpc>
            </a:pPr>
            <a:r>
              <a:rPr lang="en-US" sz="3799">
                <a:solidFill>
                  <a:srgbClr val="000000"/>
                </a:solidFill>
                <a:latin typeface="Bogart Bold"/>
              </a:rPr>
              <a:t>Predefined Functions</a:t>
            </a:r>
          </a:p>
          <a:p>
            <a:pPr algn="just">
              <a:lnSpc>
                <a:spcPts val="5319"/>
              </a:lnSpc>
            </a:pPr>
            <a:r>
              <a:rPr lang="en-US" sz="3799">
                <a:solidFill>
                  <a:srgbClr val="000000"/>
                </a:solidFill>
                <a:latin typeface="Bogart"/>
              </a:rPr>
              <a:t>It is also referred to as a “built-in function”. A compiler package already exists that contains these functions, each of which has a specific meaning and is included in the package. Built-in functions have the advantage of being directly usable without being defined.</a:t>
            </a:r>
          </a:p>
          <a:p>
            <a:pPr algn="just">
              <a:lnSpc>
                <a:spcPts val="5319"/>
              </a:lnSpc>
            </a:pPr>
            <a:r>
              <a:rPr lang="en-US" sz="3799">
                <a:solidFill>
                  <a:srgbClr val="000000"/>
                </a:solidFill>
                <a:latin typeface="Bogart"/>
              </a:rPr>
              <a:t>Printf(), scanf(), main() and sqrt() are examples of library functions.</a:t>
            </a:r>
          </a:p>
          <a:p>
            <a:pPr algn="just">
              <a:lnSpc>
                <a:spcPts val="5319"/>
              </a:lnSpc>
            </a:pPr>
          </a:p>
        </p:txBody>
      </p:sp>
      <p:sp>
        <p:nvSpPr>
          <p:cNvPr name="TextBox 7" id="7"/>
          <p:cNvSpPr txBox="true"/>
          <p:nvPr/>
        </p:nvSpPr>
        <p:spPr>
          <a:xfrm rot="0">
            <a:off x="4916536" y="876300"/>
            <a:ext cx="8454928" cy="1302386"/>
          </a:xfrm>
          <a:prstGeom prst="rect">
            <a:avLst/>
          </a:prstGeom>
        </p:spPr>
        <p:txBody>
          <a:bodyPr anchor="t" rtlCol="false" tIns="0" lIns="0" bIns="0" rIns="0">
            <a:spAutoFit/>
          </a:bodyPr>
          <a:lstStyle/>
          <a:p>
            <a:pPr algn="ctr">
              <a:lnSpc>
                <a:spcPts val="10639"/>
              </a:lnSpc>
            </a:pPr>
            <a:r>
              <a:rPr lang="en-US" sz="7599">
                <a:solidFill>
                  <a:srgbClr val="000000"/>
                </a:solidFill>
                <a:latin typeface="Bogart Bold"/>
              </a:rPr>
              <a:t>Types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613476" y="1522419"/>
            <a:ext cx="4705327" cy="162548"/>
          </a:xfrm>
          <a:custGeom>
            <a:avLst/>
            <a:gdLst/>
            <a:ahLst/>
            <a:cxnLst/>
            <a:rect r="r" b="b" t="t" l="l"/>
            <a:pathLst>
              <a:path h="162548" w="4705327">
                <a:moveTo>
                  <a:pt x="0" y="0"/>
                </a:moveTo>
                <a:lnTo>
                  <a:pt x="4705327" y="0"/>
                </a:lnTo>
                <a:lnTo>
                  <a:pt x="4705327" y="162548"/>
                </a:lnTo>
                <a:lnTo>
                  <a:pt x="0" y="162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054267" y="4118601"/>
            <a:ext cx="11233733" cy="5709249"/>
          </a:xfrm>
          <a:custGeom>
            <a:avLst/>
            <a:gdLst/>
            <a:ahLst/>
            <a:cxnLst/>
            <a:rect r="r" b="b" t="t" l="l"/>
            <a:pathLst>
              <a:path h="5709249" w="11233733">
                <a:moveTo>
                  <a:pt x="0" y="0"/>
                </a:moveTo>
                <a:lnTo>
                  <a:pt x="11233733" y="0"/>
                </a:lnTo>
                <a:lnTo>
                  <a:pt x="11233733" y="5709249"/>
                </a:lnTo>
                <a:lnTo>
                  <a:pt x="0" y="5709249"/>
                </a:lnTo>
                <a:lnTo>
                  <a:pt x="0" y="0"/>
                </a:lnTo>
                <a:close/>
              </a:path>
            </a:pathLst>
          </a:custGeom>
          <a:blipFill>
            <a:blip r:embed="rId6"/>
            <a:stretch>
              <a:fillRect l="0" t="0" r="0" b="0"/>
            </a:stretch>
          </a:blipFill>
        </p:spPr>
      </p:sp>
      <p:sp>
        <p:nvSpPr>
          <p:cNvPr name="TextBox 7" id="7"/>
          <p:cNvSpPr txBox="true"/>
          <p:nvPr/>
        </p:nvSpPr>
        <p:spPr>
          <a:xfrm rot="0">
            <a:off x="3284833" y="301307"/>
            <a:ext cx="11718334" cy="1302386"/>
          </a:xfrm>
          <a:prstGeom prst="rect">
            <a:avLst/>
          </a:prstGeom>
        </p:spPr>
        <p:txBody>
          <a:bodyPr anchor="t" rtlCol="false" tIns="0" lIns="0" bIns="0" rIns="0">
            <a:spAutoFit/>
          </a:bodyPr>
          <a:lstStyle/>
          <a:p>
            <a:pPr algn="ctr">
              <a:lnSpc>
                <a:spcPts val="10639"/>
              </a:lnSpc>
            </a:pPr>
            <a:r>
              <a:rPr lang="en-US" sz="7599">
                <a:solidFill>
                  <a:srgbClr val="000000"/>
                </a:solidFill>
                <a:latin typeface="Bogart Bold"/>
              </a:rPr>
              <a:t>Factorial of a number</a:t>
            </a:r>
          </a:p>
        </p:txBody>
      </p:sp>
      <p:sp>
        <p:nvSpPr>
          <p:cNvPr name="TextBox 8" id="8"/>
          <p:cNvSpPr txBox="true"/>
          <p:nvPr/>
        </p:nvSpPr>
        <p:spPr>
          <a:xfrm rot="0">
            <a:off x="1352108" y="1778636"/>
            <a:ext cx="5361493" cy="7910830"/>
          </a:xfrm>
          <a:prstGeom prst="rect">
            <a:avLst/>
          </a:prstGeom>
        </p:spPr>
        <p:txBody>
          <a:bodyPr anchor="t" rtlCol="false" tIns="0" lIns="0" bIns="0" rIns="0">
            <a:spAutoFit/>
          </a:bodyPr>
          <a:lstStyle/>
          <a:p>
            <a:pPr>
              <a:lnSpc>
                <a:spcPts val="3919"/>
              </a:lnSpc>
            </a:pPr>
            <a:r>
              <a:rPr lang="en-US" sz="2799">
                <a:solidFill>
                  <a:srgbClr val="000000"/>
                </a:solidFill>
                <a:latin typeface="Bogart"/>
              </a:rPr>
              <a:t>#include&lt;stdio.h&gt;</a:t>
            </a:r>
          </a:p>
          <a:p>
            <a:pPr>
              <a:lnSpc>
                <a:spcPts val="3919"/>
              </a:lnSpc>
            </a:pPr>
            <a:r>
              <a:rPr lang="en-US" sz="2799">
                <a:solidFill>
                  <a:srgbClr val="000000"/>
                </a:solidFill>
                <a:latin typeface="Bogart"/>
              </a:rPr>
              <a:t>int fact(int n);</a:t>
            </a:r>
          </a:p>
          <a:p>
            <a:pPr>
              <a:lnSpc>
                <a:spcPts val="3919"/>
              </a:lnSpc>
            </a:pPr>
            <a:r>
              <a:rPr lang="en-US" sz="2799">
                <a:solidFill>
                  <a:srgbClr val="000000"/>
                </a:solidFill>
                <a:latin typeface="Bogart"/>
              </a:rPr>
              <a:t>void main() {</a:t>
            </a:r>
          </a:p>
          <a:p>
            <a:pPr>
              <a:lnSpc>
                <a:spcPts val="3919"/>
              </a:lnSpc>
            </a:pPr>
            <a:r>
              <a:rPr lang="en-US" sz="2799">
                <a:solidFill>
                  <a:srgbClr val="000000"/>
                </a:solidFill>
                <a:latin typeface="Bogart"/>
              </a:rPr>
              <a:t>    int n, res = 0;</a:t>
            </a:r>
          </a:p>
          <a:p>
            <a:pPr>
              <a:lnSpc>
                <a:spcPts val="3919"/>
              </a:lnSpc>
            </a:pPr>
            <a:r>
              <a:rPr lang="en-US" sz="2799">
                <a:solidFill>
                  <a:srgbClr val="000000"/>
                </a:solidFill>
                <a:latin typeface="Bogart"/>
              </a:rPr>
              <a:t>    printf("Enter a number: ");</a:t>
            </a:r>
          </a:p>
          <a:p>
            <a:pPr>
              <a:lnSpc>
                <a:spcPts val="3919"/>
              </a:lnSpc>
            </a:pPr>
            <a:r>
              <a:rPr lang="en-US" sz="2799">
                <a:solidFill>
                  <a:srgbClr val="000000"/>
                </a:solidFill>
                <a:latin typeface="Bogart"/>
              </a:rPr>
              <a:t>    scanf("%d", &amp;n);</a:t>
            </a:r>
          </a:p>
          <a:p>
            <a:pPr>
              <a:lnSpc>
                <a:spcPts val="3919"/>
              </a:lnSpc>
            </a:pPr>
            <a:r>
              <a:rPr lang="en-US" sz="2799">
                <a:solidFill>
                  <a:srgbClr val="000000"/>
                </a:solidFill>
                <a:latin typeface="Bogart"/>
              </a:rPr>
              <a:t>    res = fact(n);</a:t>
            </a:r>
          </a:p>
          <a:p>
            <a:pPr>
              <a:lnSpc>
                <a:spcPts val="3919"/>
              </a:lnSpc>
            </a:pPr>
            <a:r>
              <a:rPr lang="en-US" sz="2799">
                <a:solidFill>
                  <a:srgbClr val="000000"/>
                </a:solidFill>
                <a:latin typeface="Bogart"/>
              </a:rPr>
              <a:t>    printf("The output is %d", res);</a:t>
            </a:r>
          </a:p>
          <a:p>
            <a:pPr>
              <a:lnSpc>
                <a:spcPts val="3919"/>
              </a:lnSpc>
            </a:pPr>
            <a:r>
              <a:rPr lang="en-US" sz="2799">
                <a:solidFill>
                  <a:srgbClr val="000000"/>
                </a:solidFill>
                <a:latin typeface="Bogart"/>
              </a:rPr>
              <a:t>}</a:t>
            </a:r>
          </a:p>
          <a:p>
            <a:pPr>
              <a:lnSpc>
                <a:spcPts val="3919"/>
              </a:lnSpc>
            </a:pPr>
            <a:r>
              <a:rPr lang="en-US" sz="2799">
                <a:solidFill>
                  <a:srgbClr val="000000"/>
                </a:solidFill>
                <a:latin typeface="Bogart"/>
              </a:rPr>
              <a:t>int fact(int n) {</a:t>
            </a:r>
          </a:p>
          <a:p>
            <a:pPr>
              <a:lnSpc>
                <a:spcPts val="3919"/>
              </a:lnSpc>
            </a:pPr>
            <a:r>
              <a:rPr lang="en-US" sz="2799">
                <a:solidFill>
                  <a:srgbClr val="000000"/>
                </a:solidFill>
                <a:latin typeface="Bogart"/>
              </a:rPr>
              <a:t>    if (n == 0 || n == 1) {</a:t>
            </a:r>
          </a:p>
          <a:p>
            <a:pPr>
              <a:lnSpc>
                <a:spcPts val="3919"/>
              </a:lnSpc>
            </a:pPr>
            <a:r>
              <a:rPr lang="en-US" sz="2799">
                <a:solidFill>
                  <a:srgbClr val="000000"/>
                </a:solidFill>
                <a:latin typeface="Bogart"/>
              </a:rPr>
              <a:t>        return 1;</a:t>
            </a:r>
          </a:p>
          <a:p>
            <a:pPr>
              <a:lnSpc>
                <a:spcPts val="3919"/>
              </a:lnSpc>
            </a:pPr>
            <a:r>
              <a:rPr lang="en-US" sz="2799">
                <a:solidFill>
                  <a:srgbClr val="000000"/>
                </a:solidFill>
                <a:latin typeface="Bogart"/>
              </a:rPr>
              <a:t>    } else {</a:t>
            </a:r>
          </a:p>
          <a:p>
            <a:pPr>
              <a:lnSpc>
                <a:spcPts val="3919"/>
              </a:lnSpc>
            </a:pPr>
            <a:r>
              <a:rPr lang="en-US" sz="2799">
                <a:solidFill>
                  <a:srgbClr val="000000"/>
                </a:solidFill>
                <a:latin typeface="Bogart"/>
              </a:rPr>
              <a:t>        return n * fact(n - 1);</a:t>
            </a:r>
          </a:p>
          <a:p>
            <a:pPr>
              <a:lnSpc>
                <a:spcPts val="3919"/>
              </a:lnSpc>
            </a:pPr>
            <a:r>
              <a:rPr lang="en-US" sz="2799">
                <a:solidFill>
                  <a:srgbClr val="000000"/>
                </a:solidFill>
                <a:latin typeface="Bogart"/>
              </a:rPr>
              <a:t>    }</a:t>
            </a:r>
          </a:p>
          <a:p>
            <a:pPr>
              <a:lnSpc>
                <a:spcPts val="3919"/>
              </a:lnSpc>
              <a:spcBef>
                <a:spcPct val="0"/>
              </a:spcBef>
            </a:pPr>
            <a:r>
              <a:rPr lang="en-US" sz="2799">
                <a:solidFill>
                  <a:srgbClr val="000000"/>
                </a:solidFill>
                <a:latin typeface="Bogart"/>
              </a:rPr>
              <a:t>}</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TextBox 5" id="5"/>
          <p:cNvSpPr txBox="true"/>
          <p:nvPr/>
        </p:nvSpPr>
        <p:spPr>
          <a:xfrm rot="0">
            <a:off x="1405632" y="952500"/>
            <a:ext cx="8328993" cy="5913120"/>
          </a:xfrm>
          <a:prstGeom prst="rect">
            <a:avLst/>
          </a:prstGeom>
        </p:spPr>
        <p:txBody>
          <a:bodyPr anchor="t" rtlCol="false" tIns="0" lIns="0" bIns="0" rIns="0">
            <a:spAutoFit/>
          </a:bodyPr>
          <a:lstStyle/>
          <a:p>
            <a:pPr>
              <a:lnSpc>
                <a:spcPts val="5880"/>
              </a:lnSpc>
            </a:pPr>
            <a:r>
              <a:rPr lang="en-US" sz="4200">
                <a:solidFill>
                  <a:srgbClr val="000000"/>
                </a:solidFill>
                <a:latin typeface="Bogart"/>
              </a:rPr>
              <a:t>x= 5, y = 2</a:t>
            </a:r>
          </a:p>
          <a:p>
            <a:pPr>
              <a:lnSpc>
                <a:spcPts val="5880"/>
              </a:lnSpc>
            </a:pPr>
            <a:r>
              <a:rPr lang="en-US" sz="4200">
                <a:solidFill>
                  <a:srgbClr val="000000"/>
                </a:solidFill>
                <a:latin typeface="Bogart"/>
              </a:rPr>
              <a:t>int fun1(int x, int y) </a:t>
            </a:r>
          </a:p>
          <a:p>
            <a:pPr>
              <a:lnSpc>
                <a:spcPts val="5880"/>
              </a:lnSpc>
            </a:pPr>
            <a:r>
              <a:rPr lang="en-US" sz="4200">
                <a:solidFill>
                  <a:srgbClr val="000000"/>
                </a:solidFill>
                <a:latin typeface="Bogart"/>
              </a:rPr>
              <a:t>{ </a:t>
            </a:r>
          </a:p>
          <a:p>
            <a:pPr>
              <a:lnSpc>
                <a:spcPts val="5880"/>
              </a:lnSpc>
            </a:pPr>
            <a:r>
              <a:rPr lang="en-US" sz="4200">
                <a:solidFill>
                  <a:srgbClr val="000000"/>
                </a:solidFill>
                <a:latin typeface="Bogart"/>
              </a:rPr>
              <a:t>    if (x == 0) </a:t>
            </a:r>
          </a:p>
          <a:p>
            <a:pPr>
              <a:lnSpc>
                <a:spcPts val="5880"/>
              </a:lnSpc>
            </a:pPr>
            <a:r>
              <a:rPr lang="en-US" sz="4200">
                <a:solidFill>
                  <a:srgbClr val="000000"/>
                </a:solidFill>
                <a:latin typeface="Bogart"/>
              </a:rPr>
              <a:t>        return y; </a:t>
            </a:r>
          </a:p>
          <a:p>
            <a:pPr>
              <a:lnSpc>
                <a:spcPts val="5880"/>
              </a:lnSpc>
            </a:pPr>
            <a:r>
              <a:rPr lang="en-US" sz="4200">
                <a:solidFill>
                  <a:srgbClr val="000000"/>
                </a:solidFill>
                <a:latin typeface="Bogart"/>
              </a:rPr>
              <a:t>    else</a:t>
            </a:r>
          </a:p>
          <a:p>
            <a:pPr>
              <a:lnSpc>
                <a:spcPts val="5880"/>
              </a:lnSpc>
            </a:pPr>
            <a:r>
              <a:rPr lang="en-US" sz="4200">
                <a:solidFill>
                  <a:srgbClr val="000000"/>
                </a:solidFill>
                <a:latin typeface="Bogart"/>
              </a:rPr>
              <a:t>        return fun1(x - 1, x + y); </a:t>
            </a:r>
          </a:p>
          <a:p>
            <a:pPr>
              <a:lnSpc>
                <a:spcPts val="5880"/>
              </a:lnSpc>
              <a:spcBef>
                <a:spcPct val="0"/>
              </a:spcBef>
            </a:pPr>
            <a:r>
              <a:rPr lang="en-US" sz="4200">
                <a:solidFill>
                  <a:srgbClr val="000000"/>
                </a:solidFill>
                <a:latin typeface="Bogart"/>
              </a:rPr>
              <a:t>}</a:t>
            </a:r>
          </a:p>
        </p:txBody>
      </p:sp>
      <p:sp>
        <p:nvSpPr>
          <p:cNvPr name="TextBox 6" id="6"/>
          <p:cNvSpPr txBox="true"/>
          <p:nvPr/>
        </p:nvSpPr>
        <p:spPr>
          <a:xfrm rot="0">
            <a:off x="11970232" y="3414844"/>
            <a:ext cx="4077674" cy="2941320"/>
          </a:xfrm>
          <a:prstGeom prst="rect">
            <a:avLst/>
          </a:prstGeom>
        </p:spPr>
        <p:txBody>
          <a:bodyPr anchor="t" rtlCol="false" tIns="0" lIns="0" bIns="0" rIns="0">
            <a:spAutoFit/>
          </a:bodyPr>
          <a:lstStyle/>
          <a:p>
            <a:pPr>
              <a:lnSpc>
                <a:spcPts val="5880"/>
              </a:lnSpc>
            </a:pPr>
            <a:r>
              <a:rPr lang="en-US" sz="4200">
                <a:solidFill>
                  <a:srgbClr val="000000"/>
                </a:solidFill>
                <a:latin typeface="Bogart"/>
              </a:rPr>
              <a:t>A. 15</a:t>
            </a:r>
          </a:p>
          <a:p>
            <a:pPr>
              <a:lnSpc>
                <a:spcPts val="5880"/>
              </a:lnSpc>
            </a:pPr>
            <a:r>
              <a:rPr lang="en-US" sz="4200">
                <a:solidFill>
                  <a:srgbClr val="000000"/>
                </a:solidFill>
                <a:latin typeface="Bogart"/>
              </a:rPr>
              <a:t>B. 12</a:t>
            </a:r>
          </a:p>
          <a:p>
            <a:pPr>
              <a:lnSpc>
                <a:spcPts val="5880"/>
              </a:lnSpc>
            </a:pPr>
            <a:r>
              <a:rPr lang="en-US" sz="4200">
                <a:solidFill>
                  <a:srgbClr val="000000"/>
                </a:solidFill>
                <a:latin typeface="Bogart"/>
              </a:rPr>
              <a:t>C. 17</a:t>
            </a:r>
          </a:p>
          <a:p>
            <a:pPr>
              <a:lnSpc>
                <a:spcPts val="5880"/>
              </a:lnSpc>
              <a:spcBef>
                <a:spcPct val="0"/>
              </a:spcBef>
            </a:pPr>
            <a:r>
              <a:rPr lang="en-US" sz="4200">
                <a:solidFill>
                  <a:srgbClr val="000000"/>
                </a:solidFill>
                <a:latin typeface="Bogart"/>
              </a:rPr>
              <a:t>D. 20</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TextBox 5" id="5"/>
          <p:cNvSpPr txBox="true"/>
          <p:nvPr/>
        </p:nvSpPr>
        <p:spPr>
          <a:xfrm rot="0">
            <a:off x="1735476" y="722671"/>
            <a:ext cx="6716424" cy="8893752"/>
          </a:xfrm>
          <a:prstGeom prst="rect">
            <a:avLst/>
          </a:prstGeom>
        </p:spPr>
        <p:txBody>
          <a:bodyPr anchor="t" rtlCol="false" tIns="0" lIns="0" bIns="0" rIns="0">
            <a:spAutoFit/>
          </a:bodyPr>
          <a:lstStyle/>
          <a:p>
            <a:pPr>
              <a:lnSpc>
                <a:spcPts val="5078"/>
              </a:lnSpc>
            </a:pPr>
            <a:r>
              <a:rPr lang="en-US" sz="3627">
                <a:solidFill>
                  <a:srgbClr val="000000"/>
                </a:solidFill>
                <a:latin typeface="Bogart"/>
              </a:rPr>
              <a:t>#include &lt;stdio.h&gt;</a:t>
            </a:r>
          </a:p>
          <a:p>
            <a:pPr>
              <a:lnSpc>
                <a:spcPts val="5078"/>
              </a:lnSpc>
            </a:pPr>
            <a:r>
              <a:rPr lang="en-US" sz="3627">
                <a:solidFill>
                  <a:srgbClr val="000000"/>
                </a:solidFill>
                <a:latin typeface="Bogart"/>
              </a:rPr>
              <a:t>int sum(int k);</a:t>
            </a:r>
          </a:p>
          <a:p>
            <a:pPr>
              <a:lnSpc>
                <a:spcPts val="5078"/>
              </a:lnSpc>
            </a:pPr>
            <a:r>
              <a:rPr lang="en-US" sz="3627">
                <a:solidFill>
                  <a:srgbClr val="000000"/>
                </a:solidFill>
                <a:latin typeface="Bogart"/>
              </a:rPr>
              <a:t>int main() {</a:t>
            </a:r>
          </a:p>
          <a:p>
            <a:pPr>
              <a:lnSpc>
                <a:spcPts val="5078"/>
              </a:lnSpc>
            </a:pPr>
            <a:r>
              <a:rPr lang="en-US" sz="3627">
                <a:solidFill>
                  <a:srgbClr val="000000"/>
                </a:solidFill>
                <a:latin typeface="Bogart"/>
              </a:rPr>
              <a:t>  int result = sum(10);</a:t>
            </a:r>
          </a:p>
          <a:p>
            <a:pPr>
              <a:lnSpc>
                <a:spcPts val="5078"/>
              </a:lnSpc>
            </a:pPr>
            <a:r>
              <a:rPr lang="en-US" sz="3627">
                <a:solidFill>
                  <a:srgbClr val="000000"/>
                </a:solidFill>
                <a:latin typeface="Bogart"/>
              </a:rPr>
              <a:t>  printf("%d", result);</a:t>
            </a:r>
          </a:p>
          <a:p>
            <a:pPr>
              <a:lnSpc>
                <a:spcPts val="5078"/>
              </a:lnSpc>
            </a:pPr>
            <a:r>
              <a:rPr lang="en-US" sz="3627">
                <a:solidFill>
                  <a:srgbClr val="000000"/>
                </a:solidFill>
                <a:latin typeface="Bogart"/>
              </a:rPr>
              <a:t>  return 0;</a:t>
            </a:r>
          </a:p>
          <a:p>
            <a:pPr>
              <a:lnSpc>
                <a:spcPts val="5078"/>
              </a:lnSpc>
            </a:pPr>
            <a:r>
              <a:rPr lang="en-US" sz="3627">
                <a:solidFill>
                  <a:srgbClr val="000000"/>
                </a:solidFill>
                <a:latin typeface="Bogart"/>
              </a:rPr>
              <a:t>}</a:t>
            </a:r>
          </a:p>
          <a:p>
            <a:pPr>
              <a:lnSpc>
                <a:spcPts val="5078"/>
              </a:lnSpc>
            </a:pPr>
            <a:r>
              <a:rPr lang="en-US" sz="3627">
                <a:solidFill>
                  <a:srgbClr val="000000"/>
                </a:solidFill>
                <a:latin typeface="Bogart"/>
              </a:rPr>
              <a:t>int sum(int k) {</a:t>
            </a:r>
          </a:p>
          <a:p>
            <a:pPr>
              <a:lnSpc>
                <a:spcPts val="5078"/>
              </a:lnSpc>
            </a:pPr>
            <a:r>
              <a:rPr lang="en-US" sz="3627">
                <a:solidFill>
                  <a:srgbClr val="000000"/>
                </a:solidFill>
                <a:latin typeface="Bogart"/>
              </a:rPr>
              <a:t>  if (k &gt; 0) {</a:t>
            </a:r>
          </a:p>
          <a:p>
            <a:pPr>
              <a:lnSpc>
                <a:spcPts val="5078"/>
              </a:lnSpc>
            </a:pPr>
            <a:r>
              <a:rPr lang="en-US" sz="3627">
                <a:solidFill>
                  <a:srgbClr val="000000"/>
                </a:solidFill>
                <a:latin typeface="Bogart"/>
              </a:rPr>
              <a:t>    return k + sum(k - 1);</a:t>
            </a:r>
          </a:p>
          <a:p>
            <a:pPr>
              <a:lnSpc>
                <a:spcPts val="5078"/>
              </a:lnSpc>
            </a:pPr>
            <a:r>
              <a:rPr lang="en-US" sz="3627">
                <a:solidFill>
                  <a:srgbClr val="000000"/>
                </a:solidFill>
                <a:latin typeface="Bogart"/>
              </a:rPr>
              <a:t>  } else {</a:t>
            </a:r>
          </a:p>
          <a:p>
            <a:pPr>
              <a:lnSpc>
                <a:spcPts val="5078"/>
              </a:lnSpc>
            </a:pPr>
            <a:r>
              <a:rPr lang="en-US" sz="3627">
                <a:solidFill>
                  <a:srgbClr val="000000"/>
                </a:solidFill>
                <a:latin typeface="Bogart"/>
              </a:rPr>
              <a:t>    return 0;</a:t>
            </a:r>
          </a:p>
          <a:p>
            <a:pPr>
              <a:lnSpc>
                <a:spcPts val="5078"/>
              </a:lnSpc>
            </a:pPr>
            <a:r>
              <a:rPr lang="en-US" sz="3627">
                <a:solidFill>
                  <a:srgbClr val="000000"/>
                </a:solidFill>
                <a:latin typeface="Bogart"/>
              </a:rPr>
              <a:t>  }</a:t>
            </a:r>
          </a:p>
          <a:p>
            <a:pPr>
              <a:lnSpc>
                <a:spcPts val="5078"/>
              </a:lnSpc>
              <a:spcBef>
                <a:spcPct val="0"/>
              </a:spcBef>
            </a:pPr>
            <a:r>
              <a:rPr lang="en-US" sz="3627">
                <a:solidFill>
                  <a:srgbClr val="000000"/>
                </a:solidFill>
                <a:latin typeface="Bogart"/>
              </a:rPr>
              <a:t>}</a:t>
            </a:r>
          </a:p>
        </p:txBody>
      </p:sp>
      <p:sp>
        <p:nvSpPr>
          <p:cNvPr name="TextBox 6" id="6"/>
          <p:cNvSpPr txBox="true"/>
          <p:nvPr/>
        </p:nvSpPr>
        <p:spPr>
          <a:xfrm rot="0">
            <a:off x="7198292" y="694096"/>
            <a:ext cx="10522777" cy="4211955"/>
          </a:xfrm>
          <a:prstGeom prst="rect">
            <a:avLst/>
          </a:prstGeom>
        </p:spPr>
        <p:txBody>
          <a:bodyPr anchor="t" rtlCol="false" tIns="0" lIns="0" bIns="0" rIns="0">
            <a:spAutoFit/>
          </a:bodyPr>
          <a:lstStyle/>
          <a:p>
            <a:pPr>
              <a:lnSpc>
                <a:spcPts val="6719"/>
              </a:lnSpc>
              <a:spcBef>
                <a:spcPct val="0"/>
              </a:spcBef>
            </a:pPr>
            <a:r>
              <a:rPr lang="en-US" sz="4800">
                <a:solidFill>
                  <a:srgbClr val="000000"/>
                </a:solidFill>
                <a:latin typeface="Bogart"/>
              </a:rPr>
              <a:t>Which of the following are correct ?</a:t>
            </a:r>
            <a:r>
              <a:rPr lang="en-US" sz="4800">
                <a:solidFill>
                  <a:srgbClr val="000000"/>
                </a:solidFill>
                <a:latin typeface="Bogart"/>
              </a:rPr>
              <a:t>sum(5) = 15</a:t>
            </a:r>
          </a:p>
          <a:p>
            <a:pPr>
              <a:lnSpc>
                <a:spcPts val="6719"/>
              </a:lnSpc>
              <a:spcBef>
                <a:spcPct val="0"/>
              </a:spcBef>
            </a:pPr>
            <a:r>
              <a:rPr lang="en-US" sz="4800">
                <a:solidFill>
                  <a:srgbClr val="000000"/>
                </a:solidFill>
                <a:latin typeface="Bogart"/>
              </a:rPr>
              <a:t>sum(10) = 55</a:t>
            </a:r>
          </a:p>
          <a:p>
            <a:pPr>
              <a:lnSpc>
                <a:spcPts val="6719"/>
              </a:lnSpc>
              <a:spcBef>
                <a:spcPct val="0"/>
              </a:spcBef>
            </a:pPr>
            <a:r>
              <a:rPr lang="en-US" sz="4800">
                <a:solidFill>
                  <a:srgbClr val="000000"/>
                </a:solidFill>
                <a:latin typeface="Bogart"/>
              </a:rPr>
              <a:t>sum(15) = 100</a:t>
            </a:r>
          </a:p>
          <a:p>
            <a:pPr>
              <a:lnSpc>
                <a:spcPts val="6719"/>
              </a:lnSpc>
              <a:spcBef>
                <a:spcPct val="0"/>
              </a:spcBef>
            </a:pPr>
            <a:r>
              <a:rPr lang="en-US" sz="4800">
                <a:solidFill>
                  <a:srgbClr val="000000"/>
                </a:solidFill>
                <a:latin typeface="Bogart"/>
              </a:rPr>
              <a:t>sum(20) = 211</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713601" y="2143191"/>
            <a:ext cx="4705327" cy="162548"/>
          </a:xfrm>
          <a:custGeom>
            <a:avLst/>
            <a:gdLst/>
            <a:ahLst/>
            <a:cxnLst/>
            <a:rect r="r" b="b" t="t" l="l"/>
            <a:pathLst>
              <a:path h="162548" w="4705327">
                <a:moveTo>
                  <a:pt x="0" y="0"/>
                </a:moveTo>
                <a:lnTo>
                  <a:pt x="4705327" y="0"/>
                </a:lnTo>
                <a:lnTo>
                  <a:pt x="4705327" y="162548"/>
                </a:lnTo>
                <a:lnTo>
                  <a:pt x="0" y="162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684055" y="932881"/>
            <a:ext cx="17710965" cy="1210310"/>
          </a:xfrm>
          <a:prstGeom prst="rect">
            <a:avLst/>
          </a:prstGeom>
        </p:spPr>
        <p:txBody>
          <a:bodyPr anchor="t" rtlCol="false" tIns="0" lIns="0" bIns="0" rIns="0">
            <a:spAutoFit/>
          </a:bodyPr>
          <a:lstStyle/>
          <a:p>
            <a:pPr algn="ctr">
              <a:lnSpc>
                <a:spcPts val="9939"/>
              </a:lnSpc>
            </a:pPr>
            <a:r>
              <a:rPr lang="en-US" sz="7099">
                <a:solidFill>
                  <a:srgbClr val="000000"/>
                </a:solidFill>
                <a:latin typeface="Bogart Bold"/>
              </a:rPr>
              <a:t>Recursion and Memory visualization</a:t>
            </a:r>
          </a:p>
        </p:txBody>
      </p:sp>
      <p:sp>
        <p:nvSpPr>
          <p:cNvPr name="TextBox 7" id="7"/>
          <p:cNvSpPr txBox="true"/>
          <p:nvPr/>
        </p:nvSpPr>
        <p:spPr>
          <a:xfrm rot="0">
            <a:off x="1809560" y="3163515"/>
            <a:ext cx="14668880" cy="2720861"/>
          </a:xfrm>
          <a:prstGeom prst="rect">
            <a:avLst/>
          </a:prstGeom>
        </p:spPr>
        <p:txBody>
          <a:bodyPr anchor="t" rtlCol="false" tIns="0" lIns="0" bIns="0" rIns="0">
            <a:spAutoFit/>
          </a:bodyPr>
          <a:lstStyle/>
          <a:p>
            <a:pPr algn="just" marL="837578" indent="-418789" lvl="1">
              <a:lnSpc>
                <a:spcPts val="5431"/>
              </a:lnSpc>
              <a:buFont typeface="Arial"/>
              <a:buChar char="•"/>
            </a:pPr>
            <a:r>
              <a:rPr lang="en-US" sz="3879">
                <a:solidFill>
                  <a:srgbClr val="000000"/>
                </a:solidFill>
                <a:latin typeface="Bogart"/>
              </a:rPr>
              <a:t>Each recursive call makes a new copy of that method (actually only the variables) in memory. Once a method ends (that is, returns some data), the copy of that returning method is removed from the memory.</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613476" y="1754512"/>
            <a:ext cx="4705327" cy="162548"/>
          </a:xfrm>
          <a:custGeom>
            <a:avLst/>
            <a:gdLst/>
            <a:ahLst/>
            <a:cxnLst/>
            <a:rect r="r" b="b" t="t" l="l"/>
            <a:pathLst>
              <a:path h="162548" w="4705327">
                <a:moveTo>
                  <a:pt x="0" y="0"/>
                </a:moveTo>
                <a:lnTo>
                  <a:pt x="4705327" y="0"/>
                </a:lnTo>
                <a:lnTo>
                  <a:pt x="4705327"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573885" y="1917059"/>
            <a:ext cx="11791536" cy="7793060"/>
          </a:xfrm>
          <a:custGeom>
            <a:avLst/>
            <a:gdLst/>
            <a:ahLst/>
            <a:cxnLst/>
            <a:rect r="r" b="b" t="t" l="l"/>
            <a:pathLst>
              <a:path h="7793060" w="11791536">
                <a:moveTo>
                  <a:pt x="0" y="0"/>
                </a:moveTo>
                <a:lnTo>
                  <a:pt x="11791537" y="0"/>
                </a:lnTo>
                <a:lnTo>
                  <a:pt x="11791537" y="7793060"/>
                </a:lnTo>
                <a:lnTo>
                  <a:pt x="0" y="7793060"/>
                </a:lnTo>
                <a:lnTo>
                  <a:pt x="0" y="0"/>
                </a:lnTo>
                <a:close/>
              </a:path>
            </a:pathLst>
          </a:custGeom>
          <a:blipFill>
            <a:blip r:embed="rId6"/>
            <a:stretch>
              <a:fillRect l="0" t="0" r="-2016" b="0"/>
            </a:stretch>
          </a:blipFill>
        </p:spPr>
      </p:sp>
      <p:sp>
        <p:nvSpPr>
          <p:cNvPr name="TextBox 7" id="7"/>
          <p:cNvSpPr txBox="true"/>
          <p:nvPr/>
        </p:nvSpPr>
        <p:spPr>
          <a:xfrm rot="0">
            <a:off x="3284833" y="452126"/>
            <a:ext cx="11718334" cy="1302386"/>
          </a:xfrm>
          <a:prstGeom prst="rect">
            <a:avLst/>
          </a:prstGeom>
        </p:spPr>
        <p:txBody>
          <a:bodyPr anchor="t" rtlCol="false" tIns="0" lIns="0" bIns="0" rIns="0">
            <a:spAutoFit/>
          </a:bodyPr>
          <a:lstStyle/>
          <a:p>
            <a:pPr algn="ctr">
              <a:lnSpc>
                <a:spcPts val="10639"/>
              </a:lnSpc>
            </a:pPr>
            <a:r>
              <a:rPr lang="en-US" sz="7599">
                <a:solidFill>
                  <a:srgbClr val="000000"/>
                </a:solidFill>
                <a:latin typeface="Bogart Bold"/>
              </a:rPr>
              <a:t>Memory Visualization</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713601" y="2143191"/>
            <a:ext cx="4705327" cy="162548"/>
          </a:xfrm>
          <a:custGeom>
            <a:avLst/>
            <a:gdLst/>
            <a:ahLst/>
            <a:cxnLst/>
            <a:rect r="r" b="b" t="t" l="l"/>
            <a:pathLst>
              <a:path h="162548" w="4705327">
                <a:moveTo>
                  <a:pt x="0" y="0"/>
                </a:moveTo>
                <a:lnTo>
                  <a:pt x="4705327" y="0"/>
                </a:lnTo>
                <a:lnTo>
                  <a:pt x="4705327" y="162548"/>
                </a:lnTo>
                <a:lnTo>
                  <a:pt x="0" y="162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263487" y="2548530"/>
            <a:ext cx="13761025" cy="6980593"/>
          </a:xfrm>
          <a:custGeom>
            <a:avLst/>
            <a:gdLst/>
            <a:ahLst/>
            <a:cxnLst/>
            <a:rect r="r" b="b" t="t" l="l"/>
            <a:pathLst>
              <a:path h="6980593" w="13761025">
                <a:moveTo>
                  <a:pt x="0" y="0"/>
                </a:moveTo>
                <a:lnTo>
                  <a:pt x="13761026" y="0"/>
                </a:lnTo>
                <a:lnTo>
                  <a:pt x="13761026" y="6980592"/>
                </a:lnTo>
                <a:lnTo>
                  <a:pt x="0" y="6980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684055" y="932881"/>
            <a:ext cx="17710965" cy="1210310"/>
          </a:xfrm>
          <a:prstGeom prst="rect">
            <a:avLst/>
          </a:prstGeom>
        </p:spPr>
        <p:txBody>
          <a:bodyPr anchor="t" rtlCol="false" tIns="0" lIns="0" bIns="0" rIns="0">
            <a:spAutoFit/>
          </a:bodyPr>
          <a:lstStyle/>
          <a:p>
            <a:pPr algn="ctr">
              <a:lnSpc>
                <a:spcPts val="9939"/>
              </a:lnSpc>
            </a:pPr>
            <a:r>
              <a:rPr lang="en-US" sz="7099">
                <a:solidFill>
                  <a:srgbClr val="000000"/>
                </a:solidFill>
                <a:latin typeface="Bogart Bold"/>
              </a:rPr>
              <a:t>Recursion VS Iteration</a:t>
            </a:r>
          </a:p>
        </p:txBody>
      </p:sp>
      <p:sp>
        <p:nvSpPr>
          <p:cNvPr name="TextBox 8" id="8"/>
          <p:cNvSpPr txBox="true"/>
          <p:nvPr/>
        </p:nvSpPr>
        <p:spPr>
          <a:xfrm rot="0">
            <a:off x="3027741" y="2831280"/>
            <a:ext cx="3685860" cy="920114"/>
          </a:xfrm>
          <a:prstGeom prst="rect">
            <a:avLst/>
          </a:prstGeom>
        </p:spPr>
        <p:txBody>
          <a:bodyPr anchor="t" rtlCol="false" tIns="0" lIns="0" bIns="0" rIns="0">
            <a:spAutoFit/>
          </a:bodyPr>
          <a:lstStyle/>
          <a:p>
            <a:pPr algn="just">
              <a:lnSpc>
                <a:spcPts val="7560"/>
              </a:lnSpc>
              <a:spcBef>
                <a:spcPct val="0"/>
              </a:spcBef>
            </a:pPr>
            <a:r>
              <a:rPr lang="en-US" sz="5400">
                <a:solidFill>
                  <a:srgbClr val="000000"/>
                </a:solidFill>
                <a:latin typeface="Bogart Bold"/>
              </a:rPr>
              <a:t>Recursion</a:t>
            </a:r>
          </a:p>
        </p:txBody>
      </p:sp>
      <p:sp>
        <p:nvSpPr>
          <p:cNvPr name="TextBox 9" id="9"/>
          <p:cNvSpPr txBox="true"/>
          <p:nvPr/>
        </p:nvSpPr>
        <p:spPr>
          <a:xfrm rot="0">
            <a:off x="10305925" y="2831280"/>
            <a:ext cx="3685860" cy="920114"/>
          </a:xfrm>
          <a:prstGeom prst="rect">
            <a:avLst/>
          </a:prstGeom>
        </p:spPr>
        <p:txBody>
          <a:bodyPr anchor="t" rtlCol="false" tIns="0" lIns="0" bIns="0" rIns="0">
            <a:spAutoFit/>
          </a:bodyPr>
          <a:lstStyle/>
          <a:p>
            <a:pPr algn="just">
              <a:lnSpc>
                <a:spcPts val="7560"/>
              </a:lnSpc>
              <a:spcBef>
                <a:spcPct val="0"/>
              </a:spcBef>
            </a:pPr>
            <a:r>
              <a:rPr lang="en-US" sz="5400">
                <a:solidFill>
                  <a:srgbClr val="000000"/>
                </a:solidFill>
                <a:latin typeface="Bogart Bold"/>
              </a:rPr>
              <a:t>Iteration</a:t>
            </a:r>
          </a:p>
        </p:txBody>
      </p:sp>
      <p:sp>
        <p:nvSpPr>
          <p:cNvPr name="TextBox 10" id="10"/>
          <p:cNvSpPr txBox="true"/>
          <p:nvPr/>
        </p:nvSpPr>
        <p:spPr>
          <a:xfrm rot="0">
            <a:off x="2602580" y="3979224"/>
            <a:ext cx="6099840" cy="5549898"/>
          </a:xfrm>
          <a:prstGeom prst="rect">
            <a:avLst/>
          </a:prstGeom>
        </p:spPr>
        <p:txBody>
          <a:bodyPr anchor="t" rtlCol="false" tIns="0" lIns="0" bIns="0" rIns="0">
            <a:spAutoFit/>
          </a:bodyPr>
          <a:lstStyle/>
          <a:p>
            <a:pPr algn="just" marL="755667" indent="-377833" lvl="1">
              <a:lnSpc>
                <a:spcPts val="4900"/>
              </a:lnSpc>
              <a:buFont typeface="Arial"/>
              <a:buChar char="•"/>
            </a:pPr>
            <a:r>
              <a:rPr lang="en-US" sz="3500">
                <a:solidFill>
                  <a:srgbClr val="000000"/>
                </a:solidFill>
                <a:latin typeface="Bogart"/>
              </a:rPr>
              <a:t>Terminates when base</a:t>
            </a:r>
          </a:p>
          <a:p>
            <a:pPr>
              <a:lnSpc>
                <a:spcPts val="4900"/>
              </a:lnSpc>
            </a:pPr>
            <a:r>
              <a:rPr lang="en-US" sz="3500">
                <a:solidFill>
                  <a:srgbClr val="000000"/>
                </a:solidFill>
                <a:latin typeface="Bogart"/>
              </a:rPr>
              <a:t>      case is reached. </a:t>
            </a:r>
          </a:p>
          <a:p>
            <a:pPr marL="755667" indent="-377833" lvl="1">
              <a:lnSpc>
                <a:spcPts val="4900"/>
              </a:lnSpc>
              <a:buFont typeface="Arial"/>
              <a:buChar char="•"/>
            </a:pPr>
            <a:r>
              <a:rPr lang="en-US" sz="3500">
                <a:solidFill>
                  <a:srgbClr val="000000"/>
                </a:solidFill>
                <a:latin typeface="Bogart"/>
              </a:rPr>
              <a:t>Each recursive call requires extra space on stack frame.</a:t>
            </a:r>
          </a:p>
          <a:p>
            <a:pPr marL="755667" indent="-377833" lvl="1">
              <a:lnSpc>
                <a:spcPts val="4900"/>
              </a:lnSpc>
              <a:buFont typeface="Arial"/>
              <a:buChar char="•"/>
            </a:pPr>
            <a:r>
              <a:rPr lang="en-US" sz="3500">
                <a:solidFill>
                  <a:srgbClr val="000000"/>
                </a:solidFill>
                <a:latin typeface="Bogart"/>
              </a:rPr>
              <a:t>Program may run out of memory and result in stack overflow.</a:t>
            </a:r>
          </a:p>
          <a:p>
            <a:pPr>
              <a:lnSpc>
                <a:spcPts val="4900"/>
              </a:lnSpc>
            </a:pPr>
          </a:p>
        </p:txBody>
      </p:sp>
      <p:sp>
        <p:nvSpPr>
          <p:cNvPr name="TextBox 11" id="11"/>
          <p:cNvSpPr txBox="true"/>
          <p:nvPr/>
        </p:nvSpPr>
        <p:spPr>
          <a:xfrm rot="0">
            <a:off x="9310701" y="3684719"/>
            <a:ext cx="6099840" cy="6169023"/>
          </a:xfrm>
          <a:prstGeom prst="rect">
            <a:avLst/>
          </a:prstGeom>
        </p:spPr>
        <p:txBody>
          <a:bodyPr anchor="t" rtlCol="false" tIns="0" lIns="0" bIns="0" rIns="0">
            <a:spAutoFit/>
          </a:bodyPr>
          <a:lstStyle/>
          <a:p>
            <a:pPr marL="755667" indent="-377833" lvl="1">
              <a:lnSpc>
                <a:spcPts val="4900"/>
              </a:lnSpc>
              <a:buFont typeface="Arial"/>
              <a:buChar char="•"/>
            </a:pPr>
            <a:r>
              <a:rPr lang="en-US" sz="3500">
                <a:solidFill>
                  <a:srgbClr val="000000"/>
                </a:solidFill>
                <a:latin typeface="Bogart"/>
              </a:rPr>
              <a:t>Terminates when a condition is proven to be false.</a:t>
            </a:r>
          </a:p>
          <a:p>
            <a:pPr marL="755667" indent="-377833" lvl="1">
              <a:lnSpc>
                <a:spcPts val="4900"/>
              </a:lnSpc>
              <a:buFont typeface="Arial"/>
              <a:buChar char="•"/>
            </a:pPr>
            <a:r>
              <a:rPr lang="en-US" sz="3500">
                <a:solidFill>
                  <a:srgbClr val="000000"/>
                </a:solidFill>
                <a:latin typeface="Bogart"/>
              </a:rPr>
              <a:t>Each iteration does not require extra space.</a:t>
            </a:r>
          </a:p>
          <a:p>
            <a:pPr marL="755667" indent="-377833" lvl="1">
              <a:lnSpc>
                <a:spcPts val="4900"/>
              </a:lnSpc>
              <a:buFont typeface="Arial"/>
              <a:buChar char="•"/>
            </a:pPr>
            <a:r>
              <a:rPr lang="en-US" sz="3500">
                <a:solidFill>
                  <a:srgbClr val="000000"/>
                </a:solidFill>
                <a:latin typeface="Bogart"/>
              </a:rPr>
              <a:t>An infinite loop could loop forever since there  is no extra memory being created.</a:t>
            </a:r>
          </a:p>
          <a:p>
            <a:pPr>
              <a:lnSpc>
                <a:spcPts val="4900"/>
              </a:lnSpc>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TextBox 5" id="5"/>
          <p:cNvSpPr txBox="true"/>
          <p:nvPr/>
        </p:nvSpPr>
        <p:spPr>
          <a:xfrm rot="0">
            <a:off x="1405632" y="923925"/>
            <a:ext cx="8328993" cy="8877935"/>
          </a:xfrm>
          <a:prstGeom prst="rect">
            <a:avLst/>
          </a:prstGeom>
        </p:spPr>
        <p:txBody>
          <a:bodyPr anchor="t" rtlCol="false" tIns="0" lIns="0" bIns="0" rIns="0">
            <a:spAutoFit/>
          </a:bodyPr>
          <a:lstStyle/>
          <a:p>
            <a:pPr>
              <a:lnSpc>
                <a:spcPts val="7840"/>
              </a:lnSpc>
            </a:pPr>
            <a:r>
              <a:rPr lang="en-US" sz="5600">
                <a:solidFill>
                  <a:srgbClr val="000000"/>
                </a:solidFill>
                <a:latin typeface="Bogart"/>
              </a:rPr>
              <a:t>int n=21;</a:t>
            </a:r>
          </a:p>
          <a:p>
            <a:pPr>
              <a:lnSpc>
                <a:spcPts val="7840"/>
              </a:lnSpc>
            </a:pPr>
            <a:r>
              <a:rPr lang="en-US" sz="5600">
                <a:solidFill>
                  <a:srgbClr val="000000"/>
                </a:solidFill>
                <a:latin typeface="Bogart"/>
              </a:rPr>
              <a:t>void fun2(int n)</a:t>
            </a:r>
          </a:p>
          <a:p>
            <a:pPr>
              <a:lnSpc>
                <a:spcPts val="7840"/>
              </a:lnSpc>
            </a:pPr>
            <a:r>
              <a:rPr lang="en-US" sz="5600">
                <a:solidFill>
                  <a:srgbClr val="000000"/>
                </a:solidFill>
                <a:latin typeface="Bogart"/>
              </a:rPr>
              <a:t>{</a:t>
            </a:r>
          </a:p>
          <a:p>
            <a:pPr>
              <a:lnSpc>
                <a:spcPts val="7840"/>
              </a:lnSpc>
            </a:pPr>
            <a:r>
              <a:rPr lang="en-US" sz="5600">
                <a:solidFill>
                  <a:srgbClr val="000000"/>
                </a:solidFill>
                <a:latin typeface="Bogart"/>
              </a:rPr>
              <a:t>  if(n == 0)</a:t>
            </a:r>
          </a:p>
          <a:p>
            <a:pPr>
              <a:lnSpc>
                <a:spcPts val="7840"/>
              </a:lnSpc>
            </a:pPr>
            <a:r>
              <a:rPr lang="en-US" sz="5600">
                <a:solidFill>
                  <a:srgbClr val="000000"/>
                </a:solidFill>
                <a:latin typeface="Bogart"/>
              </a:rPr>
              <a:t>    return;</a:t>
            </a:r>
          </a:p>
          <a:p>
            <a:pPr>
              <a:lnSpc>
                <a:spcPts val="7840"/>
              </a:lnSpc>
            </a:pPr>
            <a:r>
              <a:rPr lang="en-US" sz="5600">
                <a:solidFill>
                  <a:srgbClr val="000000"/>
                </a:solidFill>
                <a:latin typeface="Bogart"/>
              </a:rPr>
              <a:t>  fun2(n/2);</a:t>
            </a:r>
          </a:p>
          <a:p>
            <a:pPr>
              <a:lnSpc>
                <a:spcPts val="7840"/>
              </a:lnSpc>
            </a:pPr>
            <a:r>
              <a:rPr lang="en-US" sz="5600">
                <a:solidFill>
                  <a:srgbClr val="000000"/>
                </a:solidFill>
                <a:latin typeface="Bogart"/>
              </a:rPr>
              <a:t>  printf("%d", n%2);</a:t>
            </a:r>
          </a:p>
          <a:p>
            <a:pPr>
              <a:lnSpc>
                <a:spcPts val="7840"/>
              </a:lnSpc>
            </a:pPr>
            <a:r>
              <a:rPr lang="en-US" sz="5600">
                <a:solidFill>
                  <a:srgbClr val="000000"/>
                </a:solidFill>
                <a:latin typeface="Bogart"/>
              </a:rPr>
              <a:t>} </a:t>
            </a:r>
          </a:p>
          <a:p>
            <a:pPr>
              <a:lnSpc>
                <a:spcPts val="7840"/>
              </a:lnSpc>
              <a:spcBef>
                <a:spcPct val="0"/>
              </a:spcBef>
            </a:pPr>
          </a:p>
        </p:txBody>
      </p:sp>
      <p:sp>
        <p:nvSpPr>
          <p:cNvPr name="TextBox 6" id="6"/>
          <p:cNvSpPr txBox="true"/>
          <p:nvPr/>
        </p:nvSpPr>
        <p:spPr>
          <a:xfrm rot="0">
            <a:off x="11970232" y="3414844"/>
            <a:ext cx="4077674" cy="2941320"/>
          </a:xfrm>
          <a:prstGeom prst="rect">
            <a:avLst/>
          </a:prstGeom>
        </p:spPr>
        <p:txBody>
          <a:bodyPr anchor="t" rtlCol="false" tIns="0" lIns="0" bIns="0" rIns="0">
            <a:spAutoFit/>
          </a:bodyPr>
          <a:lstStyle/>
          <a:p>
            <a:pPr>
              <a:lnSpc>
                <a:spcPts val="5880"/>
              </a:lnSpc>
            </a:pPr>
            <a:r>
              <a:rPr lang="en-US" sz="4200">
                <a:solidFill>
                  <a:srgbClr val="000000"/>
                </a:solidFill>
                <a:latin typeface="Bogart"/>
              </a:rPr>
              <a:t>A. 10100</a:t>
            </a:r>
          </a:p>
          <a:p>
            <a:pPr>
              <a:lnSpc>
                <a:spcPts val="5880"/>
              </a:lnSpc>
            </a:pPr>
            <a:r>
              <a:rPr lang="en-US" sz="4200">
                <a:solidFill>
                  <a:srgbClr val="000000"/>
                </a:solidFill>
                <a:latin typeface="Bogart"/>
              </a:rPr>
              <a:t>B. 10101</a:t>
            </a:r>
          </a:p>
          <a:p>
            <a:pPr>
              <a:lnSpc>
                <a:spcPts val="5880"/>
              </a:lnSpc>
            </a:pPr>
            <a:r>
              <a:rPr lang="en-US" sz="4200">
                <a:solidFill>
                  <a:srgbClr val="000000"/>
                </a:solidFill>
                <a:latin typeface="Bogart"/>
              </a:rPr>
              <a:t>C. 10110</a:t>
            </a:r>
          </a:p>
          <a:p>
            <a:pPr>
              <a:lnSpc>
                <a:spcPts val="5880"/>
              </a:lnSpc>
              <a:spcBef>
                <a:spcPct val="0"/>
              </a:spcBef>
            </a:pPr>
            <a:r>
              <a:rPr lang="en-US" sz="4200">
                <a:solidFill>
                  <a:srgbClr val="000000"/>
                </a:solidFill>
                <a:latin typeface="Bogart"/>
              </a:rPr>
              <a:t>D. 10000</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TextBox 5" id="5"/>
          <p:cNvSpPr txBox="true"/>
          <p:nvPr/>
        </p:nvSpPr>
        <p:spPr>
          <a:xfrm rot="0">
            <a:off x="1405632" y="923925"/>
            <a:ext cx="8953282" cy="8877935"/>
          </a:xfrm>
          <a:prstGeom prst="rect">
            <a:avLst/>
          </a:prstGeom>
        </p:spPr>
        <p:txBody>
          <a:bodyPr anchor="t" rtlCol="false" tIns="0" lIns="0" bIns="0" rIns="0">
            <a:spAutoFit/>
          </a:bodyPr>
          <a:lstStyle/>
          <a:p>
            <a:pPr>
              <a:lnSpc>
                <a:spcPts val="7840"/>
              </a:lnSpc>
            </a:pPr>
            <a:r>
              <a:rPr lang="en-US" sz="5600">
                <a:solidFill>
                  <a:srgbClr val="000000"/>
                </a:solidFill>
                <a:latin typeface="Bogart"/>
              </a:rPr>
              <a:t>int fun1(int n)</a:t>
            </a:r>
          </a:p>
          <a:p>
            <a:pPr>
              <a:lnSpc>
                <a:spcPts val="7840"/>
              </a:lnSpc>
            </a:pPr>
            <a:r>
              <a:rPr lang="en-US" sz="5600">
                <a:solidFill>
                  <a:srgbClr val="000000"/>
                </a:solidFill>
                <a:latin typeface="Bogart"/>
              </a:rPr>
              <a:t>{</a:t>
            </a:r>
          </a:p>
          <a:p>
            <a:pPr>
              <a:lnSpc>
                <a:spcPts val="7840"/>
              </a:lnSpc>
            </a:pPr>
            <a:r>
              <a:rPr lang="en-US" sz="5600">
                <a:solidFill>
                  <a:srgbClr val="000000"/>
                </a:solidFill>
                <a:latin typeface="Bogart"/>
              </a:rPr>
              <a:t>    if (n == 1)</a:t>
            </a:r>
          </a:p>
          <a:p>
            <a:pPr>
              <a:lnSpc>
                <a:spcPts val="7840"/>
              </a:lnSpc>
            </a:pPr>
            <a:r>
              <a:rPr lang="en-US" sz="5600">
                <a:solidFill>
                  <a:srgbClr val="000000"/>
                </a:solidFill>
                <a:latin typeface="Bogart"/>
              </a:rPr>
              <a:t>        return 0;</a:t>
            </a:r>
          </a:p>
          <a:p>
            <a:pPr>
              <a:lnSpc>
                <a:spcPts val="7840"/>
              </a:lnSpc>
            </a:pPr>
            <a:r>
              <a:rPr lang="en-US" sz="5600">
                <a:solidFill>
                  <a:srgbClr val="000000"/>
                </a:solidFill>
                <a:latin typeface="Bogart"/>
              </a:rPr>
              <a:t>    else</a:t>
            </a:r>
          </a:p>
          <a:p>
            <a:pPr>
              <a:lnSpc>
                <a:spcPts val="7840"/>
              </a:lnSpc>
            </a:pPr>
            <a:r>
              <a:rPr lang="en-US" sz="5600">
                <a:solidFill>
                  <a:srgbClr val="000000"/>
                </a:solidFill>
                <a:latin typeface="Bogart"/>
              </a:rPr>
              <a:t>        return 1 + fun1(n / 2);</a:t>
            </a:r>
          </a:p>
          <a:p>
            <a:pPr>
              <a:lnSpc>
                <a:spcPts val="7840"/>
              </a:lnSpc>
            </a:pPr>
            <a:r>
              <a:rPr lang="en-US" sz="5600">
                <a:solidFill>
                  <a:srgbClr val="000000"/>
                </a:solidFill>
                <a:latin typeface="Bogart"/>
              </a:rPr>
              <a:t>}</a:t>
            </a:r>
          </a:p>
          <a:p>
            <a:pPr>
              <a:lnSpc>
                <a:spcPts val="7840"/>
              </a:lnSpc>
            </a:pPr>
            <a:r>
              <a:rPr lang="en-US" sz="5600">
                <a:solidFill>
                  <a:srgbClr val="000000"/>
                </a:solidFill>
                <a:latin typeface="Bogart"/>
              </a:rPr>
              <a:t>n=12</a:t>
            </a:r>
          </a:p>
          <a:p>
            <a:pPr>
              <a:lnSpc>
                <a:spcPts val="7840"/>
              </a:lnSpc>
              <a:spcBef>
                <a:spcPct val="0"/>
              </a:spcBef>
            </a:pPr>
            <a:r>
              <a:rPr lang="en-US" sz="5600">
                <a:solidFill>
                  <a:srgbClr val="000000"/>
                </a:solidFill>
                <a:latin typeface="Bogart"/>
              </a:rPr>
              <a:t>n=20</a:t>
            </a:r>
          </a:p>
        </p:txBody>
      </p:sp>
      <p:sp>
        <p:nvSpPr>
          <p:cNvPr name="TextBox 6" id="6"/>
          <p:cNvSpPr txBox="true"/>
          <p:nvPr/>
        </p:nvSpPr>
        <p:spPr>
          <a:xfrm rot="0">
            <a:off x="11970232" y="3414844"/>
            <a:ext cx="4077674" cy="2941320"/>
          </a:xfrm>
          <a:prstGeom prst="rect">
            <a:avLst/>
          </a:prstGeom>
        </p:spPr>
        <p:txBody>
          <a:bodyPr anchor="t" rtlCol="false" tIns="0" lIns="0" bIns="0" rIns="0">
            <a:spAutoFit/>
          </a:bodyPr>
          <a:lstStyle/>
          <a:p>
            <a:pPr>
              <a:lnSpc>
                <a:spcPts val="5880"/>
              </a:lnSpc>
            </a:pPr>
            <a:r>
              <a:rPr lang="en-US" sz="4200">
                <a:solidFill>
                  <a:srgbClr val="000000"/>
                </a:solidFill>
                <a:latin typeface="Bogart"/>
              </a:rPr>
              <a:t>A. 3 4</a:t>
            </a:r>
          </a:p>
          <a:p>
            <a:pPr>
              <a:lnSpc>
                <a:spcPts val="5880"/>
              </a:lnSpc>
            </a:pPr>
            <a:r>
              <a:rPr lang="en-US" sz="4200">
                <a:solidFill>
                  <a:srgbClr val="000000"/>
                </a:solidFill>
                <a:latin typeface="Bogart"/>
              </a:rPr>
              <a:t>B. 4 3</a:t>
            </a:r>
          </a:p>
          <a:p>
            <a:pPr>
              <a:lnSpc>
                <a:spcPts val="5880"/>
              </a:lnSpc>
            </a:pPr>
            <a:r>
              <a:rPr lang="en-US" sz="4200">
                <a:solidFill>
                  <a:srgbClr val="000000"/>
                </a:solidFill>
                <a:latin typeface="Bogart"/>
              </a:rPr>
              <a:t>C. 4 4</a:t>
            </a:r>
          </a:p>
          <a:p>
            <a:pPr>
              <a:lnSpc>
                <a:spcPts val="5880"/>
              </a:lnSpc>
              <a:spcBef>
                <a:spcPct val="0"/>
              </a:spcBef>
            </a:pPr>
            <a:r>
              <a:rPr lang="en-US" sz="4200">
                <a:solidFill>
                  <a:srgbClr val="000000"/>
                </a:solidFill>
                <a:latin typeface="Bogart"/>
              </a:rPr>
              <a:t>D. 3 3</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TextBox 5" id="5"/>
          <p:cNvSpPr txBox="true"/>
          <p:nvPr/>
        </p:nvSpPr>
        <p:spPr>
          <a:xfrm rot="0">
            <a:off x="1405632" y="952500"/>
            <a:ext cx="8953282" cy="8884920"/>
          </a:xfrm>
          <a:prstGeom prst="rect">
            <a:avLst/>
          </a:prstGeom>
        </p:spPr>
        <p:txBody>
          <a:bodyPr anchor="t" rtlCol="false" tIns="0" lIns="0" bIns="0" rIns="0">
            <a:spAutoFit/>
          </a:bodyPr>
          <a:lstStyle/>
          <a:p>
            <a:pPr>
              <a:lnSpc>
                <a:spcPts val="5880"/>
              </a:lnSpc>
            </a:pPr>
            <a:r>
              <a:rPr lang="en-US" sz="4200">
                <a:solidFill>
                  <a:srgbClr val="000000"/>
                </a:solidFill>
                <a:latin typeface="Bogart"/>
              </a:rPr>
              <a:t>int fun(int i)</a:t>
            </a:r>
          </a:p>
          <a:p>
            <a:pPr>
              <a:lnSpc>
                <a:spcPts val="5880"/>
              </a:lnSpc>
            </a:pPr>
            <a:r>
              <a:rPr lang="en-US" sz="4200">
                <a:solidFill>
                  <a:srgbClr val="000000"/>
                </a:solidFill>
                <a:latin typeface="Bogart"/>
              </a:rPr>
              <a:t>{</a:t>
            </a:r>
          </a:p>
          <a:p>
            <a:pPr>
              <a:lnSpc>
                <a:spcPts val="5880"/>
              </a:lnSpc>
            </a:pPr>
            <a:r>
              <a:rPr lang="en-US" sz="4200">
                <a:solidFill>
                  <a:srgbClr val="000000"/>
                </a:solidFill>
                <a:latin typeface="Bogart"/>
              </a:rPr>
              <a:t>  if ( i%2 ) return (i++);</a:t>
            </a:r>
          </a:p>
          <a:p>
            <a:pPr>
              <a:lnSpc>
                <a:spcPts val="5880"/>
              </a:lnSpc>
            </a:pPr>
            <a:r>
              <a:rPr lang="en-US" sz="4200">
                <a:solidFill>
                  <a:srgbClr val="000000"/>
                </a:solidFill>
                <a:latin typeface="Bogart"/>
              </a:rPr>
              <a:t>  else return fun(fun( i - 1 ));</a:t>
            </a:r>
          </a:p>
          <a:p>
            <a:pPr>
              <a:lnSpc>
                <a:spcPts val="5880"/>
              </a:lnSpc>
            </a:pPr>
            <a:r>
              <a:rPr lang="en-US" sz="4200">
                <a:solidFill>
                  <a:srgbClr val="000000"/>
                </a:solidFill>
                <a:latin typeface="Bogart"/>
              </a:rPr>
              <a:t>}</a:t>
            </a:r>
          </a:p>
          <a:p>
            <a:pPr>
              <a:lnSpc>
                <a:spcPts val="5880"/>
              </a:lnSpc>
            </a:pPr>
            <a:r>
              <a:rPr lang="en-US" sz="4200">
                <a:solidFill>
                  <a:srgbClr val="000000"/>
                </a:solidFill>
                <a:latin typeface="Bogart"/>
              </a:rPr>
              <a:t>int main()</a:t>
            </a:r>
          </a:p>
          <a:p>
            <a:pPr>
              <a:lnSpc>
                <a:spcPts val="5880"/>
              </a:lnSpc>
            </a:pPr>
            <a:r>
              <a:rPr lang="en-US" sz="4200">
                <a:solidFill>
                  <a:srgbClr val="000000"/>
                </a:solidFill>
                <a:latin typeface="Bogart"/>
              </a:rPr>
              <a:t>{</a:t>
            </a:r>
          </a:p>
          <a:p>
            <a:pPr>
              <a:lnSpc>
                <a:spcPts val="5880"/>
              </a:lnSpc>
            </a:pPr>
            <a:r>
              <a:rPr lang="en-US" sz="4200">
                <a:solidFill>
                  <a:srgbClr val="000000"/>
                </a:solidFill>
                <a:latin typeface="Bogart"/>
              </a:rPr>
              <a:t>  printf(" %d ", fun(1011));</a:t>
            </a:r>
          </a:p>
          <a:p>
            <a:pPr>
              <a:lnSpc>
                <a:spcPts val="5880"/>
              </a:lnSpc>
            </a:pPr>
            <a:r>
              <a:rPr lang="en-US" sz="4200">
                <a:solidFill>
                  <a:srgbClr val="000000"/>
                </a:solidFill>
                <a:latin typeface="Bogart"/>
              </a:rPr>
              <a:t>  getchar();</a:t>
            </a:r>
          </a:p>
          <a:p>
            <a:pPr>
              <a:lnSpc>
                <a:spcPts val="5880"/>
              </a:lnSpc>
            </a:pPr>
            <a:r>
              <a:rPr lang="en-US" sz="4200">
                <a:solidFill>
                  <a:srgbClr val="000000"/>
                </a:solidFill>
                <a:latin typeface="Bogart"/>
              </a:rPr>
              <a:t>  return 0;</a:t>
            </a:r>
          </a:p>
          <a:p>
            <a:pPr>
              <a:lnSpc>
                <a:spcPts val="5880"/>
              </a:lnSpc>
            </a:pPr>
            <a:r>
              <a:rPr lang="en-US" sz="4200">
                <a:solidFill>
                  <a:srgbClr val="000000"/>
                </a:solidFill>
                <a:latin typeface="Bogart"/>
              </a:rPr>
              <a:t>}</a:t>
            </a:r>
          </a:p>
          <a:p>
            <a:pPr>
              <a:lnSpc>
                <a:spcPts val="5880"/>
              </a:lnSpc>
              <a:spcBef>
                <a:spcPct val="0"/>
              </a:spcBef>
            </a:pPr>
          </a:p>
        </p:txBody>
      </p:sp>
      <p:sp>
        <p:nvSpPr>
          <p:cNvPr name="TextBox 6" id="6"/>
          <p:cNvSpPr txBox="true"/>
          <p:nvPr/>
        </p:nvSpPr>
        <p:spPr>
          <a:xfrm rot="0">
            <a:off x="11970232" y="3414844"/>
            <a:ext cx="4077674" cy="2941320"/>
          </a:xfrm>
          <a:prstGeom prst="rect">
            <a:avLst/>
          </a:prstGeom>
        </p:spPr>
        <p:txBody>
          <a:bodyPr anchor="t" rtlCol="false" tIns="0" lIns="0" bIns="0" rIns="0">
            <a:spAutoFit/>
          </a:bodyPr>
          <a:lstStyle/>
          <a:p>
            <a:pPr>
              <a:lnSpc>
                <a:spcPts val="5880"/>
              </a:lnSpc>
            </a:pPr>
            <a:r>
              <a:rPr lang="en-US" sz="4200">
                <a:solidFill>
                  <a:srgbClr val="000000"/>
                </a:solidFill>
                <a:latin typeface="Bogart"/>
              </a:rPr>
              <a:t>A. 1000</a:t>
            </a:r>
          </a:p>
          <a:p>
            <a:pPr>
              <a:lnSpc>
                <a:spcPts val="5880"/>
              </a:lnSpc>
            </a:pPr>
            <a:r>
              <a:rPr lang="en-US" sz="4200">
                <a:solidFill>
                  <a:srgbClr val="000000"/>
                </a:solidFill>
                <a:latin typeface="Bogart"/>
              </a:rPr>
              <a:t>B. 1011</a:t>
            </a:r>
          </a:p>
          <a:p>
            <a:pPr>
              <a:lnSpc>
                <a:spcPts val="5880"/>
              </a:lnSpc>
            </a:pPr>
            <a:r>
              <a:rPr lang="en-US" sz="4200">
                <a:solidFill>
                  <a:srgbClr val="000000"/>
                </a:solidFill>
                <a:latin typeface="Bogart"/>
              </a:rPr>
              <a:t>C. 1012</a:t>
            </a:r>
          </a:p>
          <a:p>
            <a:pPr>
              <a:lnSpc>
                <a:spcPts val="5880"/>
              </a:lnSpc>
              <a:spcBef>
                <a:spcPct val="0"/>
              </a:spcBef>
            </a:pPr>
            <a:r>
              <a:rPr lang="en-US" sz="4200">
                <a:solidFill>
                  <a:srgbClr val="000000"/>
                </a:solidFill>
                <a:latin typeface="Bogart"/>
              </a:rPr>
              <a:t>D. Error</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713601" y="2143191"/>
            <a:ext cx="4705327" cy="162548"/>
          </a:xfrm>
          <a:custGeom>
            <a:avLst/>
            <a:gdLst/>
            <a:ahLst/>
            <a:cxnLst/>
            <a:rect r="r" b="b" t="t" l="l"/>
            <a:pathLst>
              <a:path h="162548" w="4705327">
                <a:moveTo>
                  <a:pt x="0" y="0"/>
                </a:moveTo>
                <a:lnTo>
                  <a:pt x="4705327" y="0"/>
                </a:lnTo>
                <a:lnTo>
                  <a:pt x="4705327" y="162548"/>
                </a:lnTo>
                <a:lnTo>
                  <a:pt x="0" y="162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684055" y="932881"/>
            <a:ext cx="17710965" cy="1210310"/>
          </a:xfrm>
          <a:prstGeom prst="rect">
            <a:avLst/>
          </a:prstGeom>
        </p:spPr>
        <p:txBody>
          <a:bodyPr anchor="t" rtlCol="false" tIns="0" lIns="0" bIns="0" rIns="0">
            <a:spAutoFit/>
          </a:bodyPr>
          <a:lstStyle/>
          <a:p>
            <a:pPr algn="ctr">
              <a:lnSpc>
                <a:spcPts val="9939"/>
              </a:lnSpc>
            </a:pPr>
            <a:r>
              <a:rPr lang="en-US" sz="7099">
                <a:solidFill>
                  <a:srgbClr val="000000"/>
                </a:solidFill>
                <a:latin typeface="Bogart Bold"/>
              </a:rPr>
              <a:t>Examples and practice problems</a:t>
            </a:r>
          </a:p>
        </p:txBody>
      </p:sp>
      <p:sp>
        <p:nvSpPr>
          <p:cNvPr name="TextBox 7" id="7"/>
          <p:cNvSpPr txBox="true"/>
          <p:nvPr/>
        </p:nvSpPr>
        <p:spPr>
          <a:xfrm rot="0">
            <a:off x="2205098" y="2837230"/>
            <a:ext cx="14668880" cy="6149861"/>
          </a:xfrm>
          <a:prstGeom prst="rect">
            <a:avLst/>
          </a:prstGeom>
        </p:spPr>
        <p:txBody>
          <a:bodyPr anchor="t" rtlCol="false" tIns="0" lIns="0" bIns="0" rIns="0">
            <a:spAutoFit/>
          </a:bodyPr>
          <a:lstStyle/>
          <a:p>
            <a:pPr algn="just" marL="837578" indent="-418789" lvl="1">
              <a:lnSpc>
                <a:spcPts val="5431"/>
              </a:lnSpc>
              <a:buFont typeface="Arial"/>
              <a:buChar char="•"/>
            </a:pPr>
            <a:r>
              <a:rPr lang="en-US" sz="3879">
                <a:solidFill>
                  <a:srgbClr val="000000"/>
                </a:solidFill>
                <a:latin typeface="Bogart"/>
              </a:rPr>
              <a:t>Fibonacci series</a:t>
            </a:r>
          </a:p>
          <a:p>
            <a:pPr algn="just" marL="837578" indent="-418789" lvl="1">
              <a:lnSpc>
                <a:spcPts val="5431"/>
              </a:lnSpc>
              <a:buFont typeface="Arial"/>
              <a:buChar char="•"/>
            </a:pPr>
            <a:r>
              <a:rPr lang="en-US" sz="3879">
                <a:solidFill>
                  <a:srgbClr val="000000"/>
                </a:solidFill>
                <a:latin typeface="Bogart"/>
              </a:rPr>
              <a:t>Factorial Finding</a:t>
            </a:r>
          </a:p>
          <a:p>
            <a:pPr algn="just" marL="837578" indent="-418789" lvl="1">
              <a:lnSpc>
                <a:spcPts val="5431"/>
              </a:lnSpc>
              <a:buFont typeface="Arial"/>
              <a:buChar char="•"/>
            </a:pPr>
            <a:r>
              <a:rPr lang="en-US" sz="3879">
                <a:solidFill>
                  <a:srgbClr val="000000"/>
                </a:solidFill>
                <a:latin typeface="Bogart"/>
              </a:rPr>
              <a:t>Print numbers from 1 to n (i.e., increasing order)</a:t>
            </a:r>
          </a:p>
          <a:p>
            <a:pPr algn="just" marL="837578" indent="-418789" lvl="1">
              <a:lnSpc>
                <a:spcPts val="5431"/>
              </a:lnSpc>
              <a:buFont typeface="Arial"/>
              <a:buChar char="•"/>
            </a:pPr>
            <a:r>
              <a:rPr lang="en-US" sz="3879">
                <a:solidFill>
                  <a:srgbClr val="000000"/>
                </a:solidFill>
                <a:latin typeface="Bogart"/>
              </a:rPr>
              <a:t>Print numbers from n to 1 (i.e., decreasing order)</a:t>
            </a:r>
          </a:p>
          <a:p>
            <a:pPr algn="just" marL="837578" indent="-418789" lvl="1">
              <a:lnSpc>
                <a:spcPts val="5431"/>
              </a:lnSpc>
              <a:buFont typeface="Arial"/>
              <a:buChar char="•"/>
            </a:pPr>
            <a:r>
              <a:rPr lang="en-US" sz="3879">
                <a:solidFill>
                  <a:srgbClr val="000000"/>
                </a:solidFill>
                <a:latin typeface="Bogart"/>
              </a:rPr>
              <a:t>Print numbers in both increasing and decreasing order</a:t>
            </a:r>
          </a:p>
          <a:p>
            <a:pPr algn="just" marL="837578" indent="-418789" lvl="1">
              <a:lnSpc>
                <a:spcPts val="5431"/>
              </a:lnSpc>
              <a:buFont typeface="Arial"/>
              <a:buChar char="•"/>
            </a:pPr>
            <a:r>
              <a:rPr lang="en-US" sz="3879">
                <a:solidFill>
                  <a:srgbClr val="000000"/>
                </a:solidFill>
                <a:latin typeface="Bogart"/>
              </a:rPr>
              <a:t>Towers of Hanoi</a:t>
            </a:r>
          </a:p>
          <a:p>
            <a:pPr algn="just" marL="837578" indent="-418789" lvl="1">
              <a:lnSpc>
                <a:spcPts val="5431"/>
              </a:lnSpc>
              <a:buFont typeface="Arial"/>
              <a:buChar char="•"/>
            </a:pPr>
            <a:r>
              <a:rPr lang="en-US" sz="3879">
                <a:solidFill>
                  <a:srgbClr val="000000"/>
                </a:solidFill>
                <a:latin typeface="Bogart"/>
              </a:rPr>
              <a:t>Merge Sort</a:t>
            </a:r>
          </a:p>
          <a:p>
            <a:pPr algn="just" marL="837578" indent="-418789" lvl="1">
              <a:lnSpc>
                <a:spcPts val="5431"/>
              </a:lnSpc>
              <a:buFont typeface="Arial"/>
              <a:buChar char="•"/>
            </a:pPr>
            <a:r>
              <a:rPr lang="en-US" sz="3879">
                <a:solidFill>
                  <a:srgbClr val="000000"/>
                </a:solidFill>
                <a:latin typeface="Bogart"/>
              </a:rPr>
              <a:t>Quick Sort</a:t>
            </a:r>
          </a:p>
          <a:p>
            <a:pPr algn="just" marL="837578" indent="-418789" lvl="1">
              <a:lnSpc>
                <a:spcPts val="5431"/>
              </a:lnSpc>
              <a:buFont typeface="Arial"/>
              <a:buChar char="•"/>
            </a:pPr>
            <a:r>
              <a:rPr lang="en-US" sz="3879">
                <a:solidFill>
                  <a:srgbClr val="000000"/>
                </a:solidFill>
                <a:latin typeface="Bogart"/>
              </a:rPr>
              <a:t>Binary search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791337" y="2097412"/>
            <a:ext cx="4705327" cy="162548"/>
          </a:xfrm>
          <a:custGeom>
            <a:avLst/>
            <a:gdLst/>
            <a:ahLst/>
            <a:cxnLst/>
            <a:rect r="r" b="b" t="t" l="l"/>
            <a:pathLst>
              <a:path h="162548" w="4705327">
                <a:moveTo>
                  <a:pt x="0" y="0"/>
                </a:moveTo>
                <a:lnTo>
                  <a:pt x="4705326" y="0"/>
                </a:lnTo>
                <a:lnTo>
                  <a:pt x="4705326"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481344" y="2531259"/>
            <a:ext cx="13713991" cy="7313930"/>
          </a:xfrm>
          <a:prstGeom prst="rect">
            <a:avLst/>
          </a:prstGeom>
        </p:spPr>
        <p:txBody>
          <a:bodyPr anchor="t" rtlCol="false" tIns="0" lIns="0" bIns="0" rIns="0">
            <a:spAutoFit/>
          </a:bodyPr>
          <a:lstStyle/>
          <a:p>
            <a:pPr algn="just">
              <a:lnSpc>
                <a:spcPts val="5319"/>
              </a:lnSpc>
            </a:pPr>
            <a:r>
              <a:rPr lang="en-US" sz="3799">
                <a:solidFill>
                  <a:srgbClr val="000000"/>
                </a:solidFill>
                <a:latin typeface="Bogart Bold"/>
              </a:rPr>
              <a:t>User Defined Functions</a:t>
            </a:r>
          </a:p>
          <a:p>
            <a:pPr algn="just">
              <a:lnSpc>
                <a:spcPts val="5319"/>
              </a:lnSpc>
            </a:pPr>
            <a:r>
              <a:rPr lang="en-US" sz="3799">
                <a:solidFill>
                  <a:srgbClr val="000000"/>
                </a:solidFill>
                <a:latin typeface="Bogart"/>
              </a:rPr>
              <a:t>Functions that the programmer creates are known as User-Defined functions or “tailor-made functions”. User-defined functions can be improved and modified according to the need of the programmer. Whenever we write a function that is case-specific and is not defined in any header file, we need to declare and define our own functions according to the syntax. whereas user-defined functions must be declared and defined before being used. </a:t>
            </a:r>
          </a:p>
          <a:p>
            <a:pPr algn="just">
              <a:lnSpc>
                <a:spcPts val="5319"/>
              </a:lnSpc>
            </a:pPr>
          </a:p>
          <a:p>
            <a:pPr algn="just">
              <a:lnSpc>
                <a:spcPts val="5319"/>
              </a:lnSpc>
            </a:pPr>
          </a:p>
        </p:txBody>
      </p:sp>
      <p:sp>
        <p:nvSpPr>
          <p:cNvPr name="TextBox 7" id="7"/>
          <p:cNvSpPr txBox="true"/>
          <p:nvPr/>
        </p:nvSpPr>
        <p:spPr>
          <a:xfrm rot="0">
            <a:off x="4916536" y="876300"/>
            <a:ext cx="8454928" cy="1302386"/>
          </a:xfrm>
          <a:prstGeom prst="rect">
            <a:avLst/>
          </a:prstGeom>
        </p:spPr>
        <p:txBody>
          <a:bodyPr anchor="t" rtlCol="false" tIns="0" lIns="0" bIns="0" rIns="0">
            <a:spAutoFit/>
          </a:bodyPr>
          <a:lstStyle/>
          <a:p>
            <a:pPr algn="ctr">
              <a:lnSpc>
                <a:spcPts val="10639"/>
              </a:lnSpc>
            </a:pPr>
            <a:r>
              <a:rPr lang="en-US" sz="7599">
                <a:solidFill>
                  <a:srgbClr val="000000"/>
                </a:solidFill>
                <a:latin typeface="Bogart Bold"/>
              </a:rPr>
              <a:t>Types</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4578000">
            <a:off x="1981189" y="-4958522"/>
            <a:ext cx="14325622" cy="20204044"/>
          </a:xfrm>
          <a:custGeom>
            <a:avLst/>
            <a:gdLst/>
            <a:ahLst/>
            <a:cxnLst/>
            <a:rect r="r" b="b" t="t" l="l"/>
            <a:pathLst>
              <a:path h="20204044" w="14325622">
                <a:moveTo>
                  <a:pt x="4331296" y="20204044"/>
                </a:moveTo>
                <a:lnTo>
                  <a:pt x="0" y="2436354"/>
                </a:lnTo>
                <a:lnTo>
                  <a:pt x="9994326" y="0"/>
                </a:lnTo>
                <a:lnTo>
                  <a:pt x="14325622" y="17767690"/>
                </a:lnTo>
                <a:lnTo>
                  <a:pt x="4331296" y="20204044"/>
                </a:lnTo>
                <a:close/>
              </a:path>
            </a:pathLst>
          </a:custGeom>
          <a:blipFill>
            <a:blip r:embed="rId2"/>
            <a:stretch>
              <a:fillRect l="-34263" t="-25709" r="-11032" b="-24231"/>
            </a:stretch>
          </a:blipFill>
        </p:spPr>
      </p:sp>
      <p:sp>
        <p:nvSpPr>
          <p:cNvPr name="Freeform 3" id="3"/>
          <p:cNvSpPr/>
          <p:nvPr/>
        </p:nvSpPr>
        <p:spPr>
          <a:xfrm flipH="false" flipV="false" rot="-5576734">
            <a:off x="8097743" y="1732553"/>
            <a:ext cx="5741054" cy="6665374"/>
          </a:xfrm>
          <a:custGeom>
            <a:avLst/>
            <a:gdLst/>
            <a:ahLst/>
            <a:cxnLst/>
            <a:rect r="r" b="b" t="t" l="l"/>
            <a:pathLst>
              <a:path h="6665374" w="5741054">
                <a:moveTo>
                  <a:pt x="0" y="0"/>
                </a:moveTo>
                <a:lnTo>
                  <a:pt x="5741054" y="0"/>
                </a:lnTo>
                <a:lnTo>
                  <a:pt x="5741054" y="6665374"/>
                </a:lnTo>
                <a:lnTo>
                  <a:pt x="0" y="6665374"/>
                </a:lnTo>
                <a:lnTo>
                  <a:pt x="0" y="0"/>
                </a:lnTo>
                <a:close/>
              </a:path>
            </a:pathLst>
          </a:custGeom>
          <a:blipFill>
            <a:blip r:embed="rId3"/>
            <a:stretch>
              <a:fillRect l="-53704" t="-79735" r="-6191" b="0"/>
            </a:stretch>
          </a:blipFill>
        </p:spPr>
      </p:sp>
      <p:sp>
        <p:nvSpPr>
          <p:cNvPr name="Freeform 4" id="4"/>
          <p:cNvSpPr/>
          <p:nvPr/>
        </p:nvSpPr>
        <p:spPr>
          <a:xfrm flipH="false" flipV="false" rot="-246309">
            <a:off x="4046190" y="2398927"/>
            <a:ext cx="5635006" cy="5852474"/>
          </a:xfrm>
          <a:custGeom>
            <a:avLst/>
            <a:gdLst/>
            <a:ahLst/>
            <a:cxnLst/>
            <a:rect r="r" b="b" t="t" l="l"/>
            <a:pathLst>
              <a:path h="5852474" w="5635006">
                <a:moveTo>
                  <a:pt x="0" y="0"/>
                </a:moveTo>
                <a:lnTo>
                  <a:pt x="5635006" y="0"/>
                </a:lnTo>
                <a:lnTo>
                  <a:pt x="5635006" y="5852474"/>
                </a:lnTo>
                <a:lnTo>
                  <a:pt x="0" y="5852474"/>
                </a:lnTo>
                <a:lnTo>
                  <a:pt x="0" y="0"/>
                </a:lnTo>
                <a:close/>
              </a:path>
            </a:pathLst>
          </a:custGeom>
          <a:blipFill>
            <a:blip r:embed="rId4"/>
            <a:stretch>
              <a:fillRect l="0" t="0" r="-43998" b="0"/>
            </a:stretch>
          </a:blipFill>
        </p:spPr>
      </p:sp>
      <p:sp>
        <p:nvSpPr>
          <p:cNvPr name="Freeform 5" id="5"/>
          <p:cNvSpPr/>
          <p:nvPr/>
        </p:nvSpPr>
        <p:spPr>
          <a:xfrm flipH="false" flipV="false" rot="4955133">
            <a:off x="8816364" y="707616"/>
            <a:ext cx="655273" cy="3349637"/>
          </a:xfrm>
          <a:custGeom>
            <a:avLst/>
            <a:gdLst/>
            <a:ahLst/>
            <a:cxnLst/>
            <a:rect r="r" b="b" t="t" l="l"/>
            <a:pathLst>
              <a:path h="3349637" w="655273">
                <a:moveTo>
                  <a:pt x="0" y="0"/>
                </a:moveTo>
                <a:lnTo>
                  <a:pt x="655272" y="0"/>
                </a:lnTo>
                <a:lnTo>
                  <a:pt x="655272" y="3349637"/>
                </a:lnTo>
                <a:lnTo>
                  <a:pt x="0" y="3349637"/>
                </a:lnTo>
                <a:lnTo>
                  <a:pt x="0" y="0"/>
                </a:lnTo>
                <a:close/>
              </a:path>
            </a:pathLst>
          </a:custGeom>
          <a:blipFill>
            <a:blip r:embed="rId5"/>
            <a:stretch>
              <a:fillRect l="0" t="0" r="0" b="0"/>
            </a:stretch>
          </a:blipFill>
        </p:spPr>
      </p:sp>
      <p:sp>
        <p:nvSpPr>
          <p:cNvPr name="TextBox 6" id="6"/>
          <p:cNvSpPr txBox="true"/>
          <p:nvPr/>
        </p:nvSpPr>
        <p:spPr>
          <a:xfrm rot="-176734">
            <a:off x="5271843" y="3677473"/>
            <a:ext cx="7755947" cy="3489523"/>
          </a:xfrm>
          <a:prstGeom prst="rect">
            <a:avLst/>
          </a:prstGeom>
        </p:spPr>
        <p:txBody>
          <a:bodyPr anchor="t" rtlCol="false" tIns="0" lIns="0" bIns="0" rIns="0">
            <a:spAutoFit/>
          </a:bodyPr>
          <a:lstStyle/>
          <a:p>
            <a:pPr algn="ctr">
              <a:lnSpc>
                <a:spcPts val="13339"/>
              </a:lnSpc>
            </a:pPr>
            <a:r>
              <a:rPr lang="en-US" sz="14041">
                <a:solidFill>
                  <a:srgbClr val="000000"/>
                </a:solidFill>
                <a:latin typeface="Bogart Bold"/>
              </a:rPr>
              <a:t>Thank You</a:t>
            </a:r>
          </a:p>
        </p:txBody>
      </p:sp>
      <p:sp>
        <p:nvSpPr>
          <p:cNvPr name="Freeform 7" id="7"/>
          <p:cNvSpPr/>
          <p:nvPr/>
        </p:nvSpPr>
        <p:spPr>
          <a:xfrm flipH="false" flipV="false" rot="2540430">
            <a:off x="-573006" y="6168974"/>
            <a:ext cx="2004118" cy="3131434"/>
          </a:xfrm>
          <a:custGeom>
            <a:avLst/>
            <a:gdLst/>
            <a:ahLst/>
            <a:cxnLst/>
            <a:rect r="r" b="b" t="t" l="l"/>
            <a:pathLst>
              <a:path h="3131434" w="2004118">
                <a:moveTo>
                  <a:pt x="0" y="0"/>
                </a:moveTo>
                <a:lnTo>
                  <a:pt x="2004118" y="0"/>
                </a:lnTo>
                <a:lnTo>
                  <a:pt x="2004118" y="3131434"/>
                </a:lnTo>
                <a:lnTo>
                  <a:pt x="0" y="31314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2700000">
            <a:off x="17134512" y="6282539"/>
            <a:ext cx="2004118" cy="3131434"/>
          </a:xfrm>
          <a:custGeom>
            <a:avLst/>
            <a:gdLst/>
            <a:ahLst/>
            <a:cxnLst/>
            <a:rect r="r" b="b" t="t" l="l"/>
            <a:pathLst>
              <a:path h="3131434" w="2004118">
                <a:moveTo>
                  <a:pt x="2004118" y="0"/>
                </a:moveTo>
                <a:lnTo>
                  <a:pt x="0" y="0"/>
                </a:lnTo>
                <a:lnTo>
                  <a:pt x="0" y="3131435"/>
                </a:lnTo>
                <a:lnTo>
                  <a:pt x="2004118" y="3131435"/>
                </a:lnTo>
                <a:lnTo>
                  <a:pt x="200411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22787" t="-14346" r="-28900" b="-12002"/>
            </a:stretch>
          </a:blipFill>
        </p:spPr>
      </p:sp>
      <p:sp>
        <p:nvSpPr>
          <p:cNvPr name="Freeform 3" id="3"/>
          <p:cNvSpPr/>
          <p:nvPr/>
        </p:nvSpPr>
        <p:spPr>
          <a:xfrm flipH="true" flipV="false" rot="0">
            <a:off x="1542625" y="4136847"/>
            <a:ext cx="4401333" cy="4356743"/>
          </a:xfrm>
          <a:custGeom>
            <a:avLst/>
            <a:gdLst/>
            <a:ahLst/>
            <a:cxnLst/>
            <a:rect r="r" b="b" t="t" l="l"/>
            <a:pathLst>
              <a:path h="4356743" w="4401333">
                <a:moveTo>
                  <a:pt x="4401334" y="0"/>
                </a:moveTo>
                <a:lnTo>
                  <a:pt x="0" y="0"/>
                </a:lnTo>
                <a:lnTo>
                  <a:pt x="0" y="4356743"/>
                </a:lnTo>
                <a:lnTo>
                  <a:pt x="4401334" y="4356743"/>
                </a:lnTo>
                <a:lnTo>
                  <a:pt x="4401334" y="0"/>
                </a:lnTo>
                <a:close/>
              </a:path>
            </a:pathLst>
          </a:custGeom>
          <a:blipFill>
            <a:blip r:embed="rId3"/>
            <a:stretch>
              <a:fillRect l="-15554" t="0" r="-15554" b="0"/>
            </a:stretch>
          </a:blipFill>
        </p:spPr>
      </p:sp>
      <p:sp>
        <p:nvSpPr>
          <p:cNvPr name="Freeform 4" id="4"/>
          <p:cNvSpPr/>
          <p:nvPr/>
        </p:nvSpPr>
        <p:spPr>
          <a:xfrm flipH="true" flipV="false" rot="0">
            <a:off x="6622249" y="4136847"/>
            <a:ext cx="4401333" cy="4356743"/>
          </a:xfrm>
          <a:custGeom>
            <a:avLst/>
            <a:gdLst/>
            <a:ahLst/>
            <a:cxnLst/>
            <a:rect r="r" b="b" t="t" l="l"/>
            <a:pathLst>
              <a:path h="4356743" w="4401333">
                <a:moveTo>
                  <a:pt x="4401333" y="0"/>
                </a:moveTo>
                <a:lnTo>
                  <a:pt x="0" y="0"/>
                </a:lnTo>
                <a:lnTo>
                  <a:pt x="0" y="4356743"/>
                </a:lnTo>
                <a:lnTo>
                  <a:pt x="4401333" y="4356743"/>
                </a:lnTo>
                <a:lnTo>
                  <a:pt x="4401333" y="0"/>
                </a:lnTo>
                <a:close/>
              </a:path>
            </a:pathLst>
          </a:custGeom>
          <a:blipFill>
            <a:blip r:embed="rId3"/>
            <a:stretch>
              <a:fillRect l="-15554" t="0" r="-15554" b="0"/>
            </a:stretch>
          </a:blipFill>
        </p:spPr>
      </p:sp>
      <p:sp>
        <p:nvSpPr>
          <p:cNvPr name="Freeform 5" id="5"/>
          <p:cNvSpPr/>
          <p:nvPr/>
        </p:nvSpPr>
        <p:spPr>
          <a:xfrm flipH="false" flipV="false" rot="0">
            <a:off x="1028700" y="-181384"/>
            <a:ext cx="16649239" cy="3874732"/>
          </a:xfrm>
          <a:custGeom>
            <a:avLst/>
            <a:gdLst/>
            <a:ahLst/>
            <a:cxnLst/>
            <a:rect r="r" b="b" t="t" l="l"/>
            <a:pathLst>
              <a:path h="3874732" w="16649239">
                <a:moveTo>
                  <a:pt x="0" y="0"/>
                </a:moveTo>
                <a:lnTo>
                  <a:pt x="16649239" y="0"/>
                </a:lnTo>
                <a:lnTo>
                  <a:pt x="16649239" y="3874733"/>
                </a:lnTo>
                <a:lnTo>
                  <a:pt x="0" y="38747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1701873" y="4136847"/>
            <a:ext cx="4401333" cy="4356743"/>
          </a:xfrm>
          <a:custGeom>
            <a:avLst/>
            <a:gdLst/>
            <a:ahLst/>
            <a:cxnLst/>
            <a:rect r="r" b="b" t="t" l="l"/>
            <a:pathLst>
              <a:path h="4356743" w="4401333">
                <a:moveTo>
                  <a:pt x="4401333" y="0"/>
                </a:moveTo>
                <a:lnTo>
                  <a:pt x="0" y="0"/>
                </a:lnTo>
                <a:lnTo>
                  <a:pt x="0" y="4356743"/>
                </a:lnTo>
                <a:lnTo>
                  <a:pt x="4401333" y="4356743"/>
                </a:lnTo>
                <a:lnTo>
                  <a:pt x="4401333" y="0"/>
                </a:lnTo>
                <a:close/>
              </a:path>
            </a:pathLst>
          </a:custGeom>
          <a:blipFill>
            <a:blip r:embed="rId3"/>
            <a:stretch>
              <a:fillRect l="-15554" t="0" r="-15554" b="0"/>
            </a:stretch>
          </a:blipFill>
        </p:spPr>
      </p:sp>
      <p:sp>
        <p:nvSpPr>
          <p:cNvPr name="Freeform 7" id="7"/>
          <p:cNvSpPr/>
          <p:nvPr/>
        </p:nvSpPr>
        <p:spPr>
          <a:xfrm flipH="false" flipV="false" rot="0">
            <a:off x="3284830" y="3874732"/>
            <a:ext cx="713696" cy="715484"/>
          </a:xfrm>
          <a:custGeom>
            <a:avLst/>
            <a:gdLst/>
            <a:ahLst/>
            <a:cxnLst/>
            <a:rect r="r" b="b" t="t" l="l"/>
            <a:pathLst>
              <a:path h="715484" w="713696">
                <a:moveTo>
                  <a:pt x="0" y="0"/>
                </a:moveTo>
                <a:lnTo>
                  <a:pt x="713695" y="0"/>
                </a:lnTo>
                <a:lnTo>
                  <a:pt x="713695" y="715484"/>
                </a:lnTo>
                <a:lnTo>
                  <a:pt x="0" y="715484"/>
                </a:lnTo>
                <a:lnTo>
                  <a:pt x="0" y="0"/>
                </a:lnTo>
                <a:close/>
              </a:path>
            </a:pathLst>
          </a:custGeom>
          <a:blipFill>
            <a:blip r:embed="rId6"/>
            <a:stretch>
              <a:fillRect l="0" t="0" r="0" b="0"/>
            </a:stretch>
          </a:blipFill>
        </p:spPr>
      </p:sp>
      <p:sp>
        <p:nvSpPr>
          <p:cNvPr name="TextBox 8" id="8"/>
          <p:cNvSpPr txBox="true"/>
          <p:nvPr/>
        </p:nvSpPr>
        <p:spPr>
          <a:xfrm rot="0">
            <a:off x="1915223" y="895350"/>
            <a:ext cx="15146730" cy="1120772"/>
          </a:xfrm>
          <a:prstGeom prst="rect">
            <a:avLst/>
          </a:prstGeom>
        </p:spPr>
        <p:txBody>
          <a:bodyPr anchor="t" rtlCol="false" tIns="0" lIns="0" bIns="0" rIns="0">
            <a:spAutoFit/>
          </a:bodyPr>
          <a:lstStyle/>
          <a:p>
            <a:pPr algn="just">
              <a:lnSpc>
                <a:spcPts val="9100"/>
              </a:lnSpc>
            </a:pPr>
            <a:r>
              <a:rPr lang="en-US" sz="6500">
                <a:solidFill>
                  <a:srgbClr val="000000"/>
                </a:solidFill>
                <a:latin typeface="Bogart Bold"/>
              </a:rPr>
              <a:t>Elements of a user defined function</a:t>
            </a:r>
          </a:p>
        </p:txBody>
      </p:sp>
      <p:sp>
        <p:nvSpPr>
          <p:cNvPr name="TextBox 9" id="9"/>
          <p:cNvSpPr txBox="true"/>
          <p:nvPr/>
        </p:nvSpPr>
        <p:spPr>
          <a:xfrm rot="0">
            <a:off x="1915223" y="5247792"/>
            <a:ext cx="3656138" cy="1251585"/>
          </a:xfrm>
          <a:prstGeom prst="rect">
            <a:avLst/>
          </a:prstGeom>
        </p:spPr>
        <p:txBody>
          <a:bodyPr anchor="t" rtlCol="false" tIns="0" lIns="0" bIns="0" rIns="0">
            <a:spAutoFit/>
          </a:bodyPr>
          <a:lstStyle/>
          <a:p>
            <a:pPr algn="ctr">
              <a:lnSpc>
                <a:spcPts val="5040"/>
              </a:lnSpc>
            </a:pPr>
            <a:r>
              <a:rPr lang="en-US" sz="3600">
                <a:solidFill>
                  <a:srgbClr val="000000"/>
                </a:solidFill>
                <a:latin typeface="Bogart"/>
              </a:rPr>
              <a:t>Function Declaration</a:t>
            </a:r>
          </a:p>
        </p:txBody>
      </p:sp>
      <p:sp>
        <p:nvSpPr>
          <p:cNvPr name="TextBox 10" id="10"/>
          <p:cNvSpPr txBox="true"/>
          <p:nvPr/>
        </p:nvSpPr>
        <p:spPr>
          <a:xfrm rot="0">
            <a:off x="6994847" y="5247792"/>
            <a:ext cx="3656138" cy="1251585"/>
          </a:xfrm>
          <a:prstGeom prst="rect">
            <a:avLst/>
          </a:prstGeom>
        </p:spPr>
        <p:txBody>
          <a:bodyPr anchor="t" rtlCol="false" tIns="0" lIns="0" bIns="0" rIns="0">
            <a:spAutoFit/>
          </a:bodyPr>
          <a:lstStyle/>
          <a:p>
            <a:pPr algn="ctr">
              <a:lnSpc>
                <a:spcPts val="5040"/>
              </a:lnSpc>
            </a:pPr>
            <a:r>
              <a:rPr lang="en-US" sz="3600">
                <a:solidFill>
                  <a:srgbClr val="000000"/>
                </a:solidFill>
                <a:latin typeface="Bogart"/>
              </a:rPr>
              <a:t>Function Definition</a:t>
            </a:r>
          </a:p>
        </p:txBody>
      </p:sp>
      <p:sp>
        <p:nvSpPr>
          <p:cNvPr name="TextBox 11" id="11"/>
          <p:cNvSpPr txBox="true"/>
          <p:nvPr/>
        </p:nvSpPr>
        <p:spPr>
          <a:xfrm rot="0">
            <a:off x="12074470" y="5247792"/>
            <a:ext cx="3656138" cy="1251585"/>
          </a:xfrm>
          <a:prstGeom prst="rect">
            <a:avLst/>
          </a:prstGeom>
        </p:spPr>
        <p:txBody>
          <a:bodyPr anchor="t" rtlCol="false" tIns="0" lIns="0" bIns="0" rIns="0">
            <a:spAutoFit/>
          </a:bodyPr>
          <a:lstStyle/>
          <a:p>
            <a:pPr algn="ctr">
              <a:lnSpc>
                <a:spcPts val="5040"/>
              </a:lnSpc>
            </a:pPr>
            <a:r>
              <a:rPr lang="en-US" sz="3600">
                <a:solidFill>
                  <a:srgbClr val="000000"/>
                </a:solidFill>
                <a:latin typeface="Bogart"/>
              </a:rPr>
              <a:t>Function </a:t>
            </a:r>
          </a:p>
          <a:p>
            <a:pPr algn="ctr">
              <a:lnSpc>
                <a:spcPts val="5040"/>
              </a:lnSpc>
            </a:pPr>
            <a:r>
              <a:rPr lang="en-US" sz="3600">
                <a:solidFill>
                  <a:srgbClr val="000000"/>
                </a:solidFill>
                <a:latin typeface="Bogart"/>
              </a:rPr>
              <a:t>call</a:t>
            </a:r>
          </a:p>
        </p:txBody>
      </p:sp>
      <p:sp>
        <p:nvSpPr>
          <p:cNvPr name="Freeform 12" id="12"/>
          <p:cNvSpPr/>
          <p:nvPr/>
        </p:nvSpPr>
        <p:spPr>
          <a:xfrm flipH="false" flipV="false" rot="0">
            <a:off x="8401570" y="3874732"/>
            <a:ext cx="713696" cy="715484"/>
          </a:xfrm>
          <a:custGeom>
            <a:avLst/>
            <a:gdLst/>
            <a:ahLst/>
            <a:cxnLst/>
            <a:rect r="r" b="b" t="t" l="l"/>
            <a:pathLst>
              <a:path h="715484" w="713696">
                <a:moveTo>
                  <a:pt x="0" y="0"/>
                </a:moveTo>
                <a:lnTo>
                  <a:pt x="713696" y="0"/>
                </a:lnTo>
                <a:lnTo>
                  <a:pt x="713696" y="715484"/>
                </a:lnTo>
                <a:lnTo>
                  <a:pt x="0" y="715484"/>
                </a:lnTo>
                <a:lnTo>
                  <a:pt x="0" y="0"/>
                </a:lnTo>
                <a:close/>
              </a:path>
            </a:pathLst>
          </a:custGeom>
          <a:blipFill>
            <a:blip r:embed="rId6"/>
            <a:stretch>
              <a:fillRect l="0" t="0" r="0" b="0"/>
            </a:stretch>
          </a:blipFill>
        </p:spPr>
      </p:sp>
      <p:sp>
        <p:nvSpPr>
          <p:cNvPr name="Freeform 13" id="13"/>
          <p:cNvSpPr/>
          <p:nvPr/>
        </p:nvSpPr>
        <p:spPr>
          <a:xfrm flipH="false" flipV="false" rot="0">
            <a:off x="13518311" y="3874732"/>
            <a:ext cx="713696" cy="715484"/>
          </a:xfrm>
          <a:custGeom>
            <a:avLst/>
            <a:gdLst/>
            <a:ahLst/>
            <a:cxnLst/>
            <a:rect r="r" b="b" t="t" l="l"/>
            <a:pathLst>
              <a:path h="715484" w="713696">
                <a:moveTo>
                  <a:pt x="0" y="0"/>
                </a:moveTo>
                <a:lnTo>
                  <a:pt x="713695" y="0"/>
                </a:lnTo>
                <a:lnTo>
                  <a:pt x="713695" y="715484"/>
                </a:lnTo>
                <a:lnTo>
                  <a:pt x="0" y="715484"/>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791337" y="2097412"/>
            <a:ext cx="4705327" cy="162548"/>
          </a:xfrm>
          <a:custGeom>
            <a:avLst/>
            <a:gdLst/>
            <a:ahLst/>
            <a:cxnLst/>
            <a:rect r="r" b="b" t="t" l="l"/>
            <a:pathLst>
              <a:path h="162548" w="4705327">
                <a:moveTo>
                  <a:pt x="0" y="0"/>
                </a:moveTo>
                <a:lnTo>
                  <a:pt x="4705326" y="0"/>
                </a:lnTo>
                <a:lnTo>
                  <a:pt x="4705326"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019112" y="2986676"/>
            <a:ext cx="14249776" cy="4646930"/>
          </a:xfrm>
          <a:prstGeom prst="rect">
            <a:avLst/>
          </a:prstGeom>
        </p:spPr>
        <p:txBody>
          <a:bodyPr anchor="t" rtlCol="false" tIns="0" lIns="0" bIns="0" rIns="0">
            <a:spAutoFit/>
          </a:bodyPr>
          <a:lstStyle/>
          <a:p>
            <a:pPr algn="just">
              <a:lnSpc>
                <a:spcPts val="5319"/>
              </a:lnSpc>
            </a:pPr>
            <a:r>
              <a:rPr lang="en-US" sz="3799">
                <a:solidFill>
                  <a:srgbClr val="000000"/>
                </a:solidFill>
                <a:latin typeface="Bogart"/>
              </a:rPr>
              <a:t>In a function declaration, we must provide the function name, its return type, and the number and type of its parameters. A function declaration tells the compiler that there is a function with the given name defined somewhere else in the program.</a:t>
            </a:r>
          </a:p>
          <a:p>
            <a:pPr algn="just">
              <a:lnSpc>
                <a:spcPts val="5319"/>
              </a:lnSpc>
            </a:pPr>
            <a:r>
              <a:rPr lang="en-US" sz="3799">
                <a:solidFill>
                  <a:srgbClr val="000000"/>
                </a:solidFill>
                <a:latin typeface="Bogart Bold"/>
              </a:rPr>
              <a:t>Syntax</a:t>
            </a:r>
          </a:p>
          <a:p>
            <a:pPr>
              <a:lnSpc>
                <a:spcPts val="5319"/>
              </a:lnSpc>
            </a:pPr>
            <a:r>
              <a:rPr lang="en-US" sz="3799">
                <a:solidFill>
                  <a:srgbClr val="000000"/>
                </a:solidFill>
                <a:latin typeface="Bogart"/>
              </a:rPr>
              <a:t>return_type name_of_the_function (parameter_1,parameter_2);</a:t>
            </a:r>
          </a:p>
          <a:p>
            <a:pPr algn="just">
              <a:lnSpc>
                <a:spcPts val="5319"/>
              </a:lnSpc>
            </a:pPr>
          </a:p>
        </p:txBody>
      </p:sp>
      <p:sp>
        <p:nvSpPr>
          <p:cNvPr name="TextBox 7" id="7"/>
          <p:cNvSpPr txBox="true"/>
          <p:nvPr/>
        </p:nvSpPr>
        <p:spPr>
          <a:xfrm rot="0">
            <a:off x="3479172" y="795026"/>
            <a:ext cx="11718334" cy="1302386"/>
          </a:xfrm>
          <a:prstGeom prst="rect">
            <a:avLst/>
          </a:prstGeom>
        </p:spPr>
        <p:txBody>
          <a:bodyPr anchor="t" rtlCol="false" tIns="0" lIns="0" bIns="0" rIns="0">
            <a:spAutoFit/>
          </a:bodyPr>
          <a:lstStyle/>
          <a:p>
            <a:pPr algn="ctr">
              <a:lnSpc>
                <a:spcPts val="10639"/>
              </a:lnSpc>
            </a:pPr>
            <a:r>
              <a:rPr lang="en-US" sz="7599">
                <a:solidFill>
                  <a:srgbClr val="000000"/>
                </a:solidFill>
                <a:latin typeface="Bogart Bold"/>
              </a:rPr>
              <a:t>Function Declarations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791337" y="2097412"/>
            <a:ext cx="4705327" cy="162548"/>
          </a:xfrm>
          <a:custGeom>
            <a:avLst/>
            <a:gdLst/>
            <a:ahLst/>
            <a:cxnLst/>
            <a:rect r="r" b="b" t="t" l="l"/>
            <a:pathLst>
              <a:path h="162548" w="4705327">
                <a:moveTo>
                  <a:pt x="0" y="0"/>
                </a:moveTo>
                <a:lnTo>
                  <a:pt x="4705326" y="0"/>
                </a:lnTo>
                <a:lnTo>
                  <a:pt x="4705326"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421706" y="2670463"/>
            <a:ext cx="9444588" cy="5656915"/>
          </a:xfrm>
          <a:custGeom>
            <a:avLst/>
            <a:gdLst/>
            <a:ahLst/>
            <a:cxnLst/>
            <a:rect r="r" b="b" t="t" l="l"/>
            <a:pathLst>
              <a:path h="5656915" w="9444588">
                <a:moveTo>
                  <a:pt x="0" y="0"/>
                </a:moveTo>
                <a:lnTo>
                  <a:pt x="9444588" y="0"/>
                </a:lnTo>
                <a:lnTo>
                  <a:pt x="9444588" y="5656915"/>
                </a:lnTo>
                <a:lnTo>
                  <a:pt x="0" y="5656915"/>
                </a:lnTo>
                <a:lnTo>
                  <a:pt x="0" y="0"/>
                </a:lnTo>
                <a:close/>
              </a:path>
            </a:pathLst>
          </a:custGeom>
          <a:blipFill>
            <a:blip r:embed="rId6"/>
            <a:stretch>
              <a:fillRect l="0" t="0" r="0" b="0"/>
            </a:stretch>
          </a:blipFill>
        </p:spPr>
      </p:sp>
      <p:sp>
        <p:nvSpPr>
          <p:cNvPr name="TextBox 7" id="7"/>
          <p:cNvSpPr txBox="true"/>
          <p:nvPr/>
        </p:nvSpPr>
        <p:spPr>
          <a:xfrm rot="0">
            <a:off x="3595995" y="795026"/>
            <a:ext cx="11718334" cy="1302386"/>
          </a:xfrm>
          <a:prstGeom prst="rect">
            <a:avLst/>
          </a:prstGeom>
        </p:spPr>
        <p:txBody>
          <a:bodyPr anchor="t" rtlCol="false" tIns="0" lIns="0" bIns="0" rIns="0">
            <a:spAutoFit/>
          </a:bodyPr>
          <a:lstStyle/>
          <a:p>
            <a:pPr algn="ctr">
              <a:lnSpc>
                <a:spcPts val="10639"/>
              </a:lnSpc>
            </a:pPr>
            <a:r>
              <a:rPr lang="en-US" sz="7599">
                <a:solidFill>
                  <a:srgbClr val="000000"/>
                </a:solidFill>
                <a:latin typeface="Bogart Bold"/>
              </a:rPr>
              <a:t>Function Declarations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1005" t="-14867" r="-10261" b="-8971"/>
            </a:stretch>
          </a:blipFill>
        </p:spPr>
      </p:sp>
      <p:sp>
        <p:nvSpPr>
          <p:cNvPr name="Freeform 3" id="3"/>
          <p:cNvSpPr/>
          <p:nvPr/>
        </p:nvSpPr>
        <p:spPr>
          <a:xfrm flipH="false" flipV="false" rot="-5400000">
            <a:off x="6661254" y="-1249833"/>
            <a:ext cx="9315098" cy="12804533"/>
          </a:xfrm>
          <a:custGeom>
            <a:avLst/>
            <a:gdLst/>
            <a:ahLst/>
            <a:cxnLst/>
            <a:rect r="r" b="b" t="t" l="l"/>
            <a:pathLst>
              <a:path h="12804533" w="9315098">
                <a:moveTo>
                  <a:pt x="0" y="0"/>
                </a:moveTo>
                <a:lnTo>
                  <a:pt x="9315098" y="0"/>
                </a:lnTo>
                <a:lnTo>
                  <a:pt x="9315098" y="12804533"/>
                </a:lnTo>
                <a:lnTo>
                  <a:pt x="0" y="12804533"/>
                </a:lnTo>
                <a:lnTo>
                  <a:pt x="0" y="0"/>
                </a:lnTo>
                <a:close/>
              </a:path>
            </a:pathLst>
          </a:custGeom>
          <a:blipFill>
            <a:blip r:embed="rId3"/>
            <a:stretch>
              <a:fillRect l="-2664" t="0" r="-2664" b="0"/>
            </a:stretch>
          </a:blipFill>
        </p:spPr>
      </p:sp>
      <p:sp>
        <p:nvSpPr>
          <p:cNvPr name="Freeform 4" id="4"/>
          <p:cNvSpPr/>
          <p:nvPr/>
        </p:nvSpPr>
        <p:spPr>
          <a:xfrm flipH="false" flipV="true" rot="-5400000">
            <a:off x="2047118" y="-868178"/>
            <a:ext cx="9332966" cy="12059091"/>
          </a:xfrm>
          <a:custGeom>
            <a:avLst/>
            <a:gdLst/>
            <a:ahLst/>
            <a:cxnLst/>
            <a:rect r="r" b="b" t="t" l="l"/>
            <a:pathLst>
              <a:path h="12059091" w="9332966">
                <a:moveTo>
                  <a:pt x="0" y="12059091"/>
                </a:moveTo>
                <a:lnTo>
                  <a:pt x="9332966" y="12059091"/>
                </a:lnTo>
                <a:lnTo>
                  <a:pt x="9332966" y="0"/>
                </a:lnTo>
                <a:lnTo>
                  <a:pt x="0" y="0"/>
                </a:lnTo>
                <a:lnTo>
                  <a:pt x="0" y="12059091"/>
                </a:lnTo>
                <a:close/>
              </a:path>
            </a:pathLst>
          </a:custGeom>
          <a:blipFill>
            <a:blip r:embed="rId3"/>
            <a:stretch>
              <a:fillRect l="-653" t="-2322" r="-653" b="0"/>
            </a:stretch>
          </a:blipFill>
        </p:spPr>
      </p:sp>
      <p:sp>
        <p:nvSpPr>
          <p:cNvPr name="Freeform 5" id="5"/>
          <p:cNvSpPr/>
          <p:nvPr/>
        </p:nvSpPr>
        <p:spPr>
          <a:xfrm flipH="false" flipV="false" rot="0">
            <a:off x="6613476" y="1754512"/>
            <a:ext cx="4705327" cy="162548"/>
          </a:xfrm>
          <a:custGeom>
            <a:avLst/>
            <a:gdLst/>
            <a:ahLst/>
            <a:cxnLst/>
            <a:rect r="r" b="b" t="t" l="l"/>
            <a:pathLst>
              <a:path h="162548" w="4705327">
                <a:moveTo>
                  <a:pt x="0" y="0"/>
                </a:moveTo>
                <a:lnTo>
                  <a:pt x="4705327" y="0"/>
                </a:lnTo>
                <a:lnTo>
                  <a:pt x="4705327" y="162547"/>
                </a:lnTo>
                <a:lnTo>
                  <a:pt x="0" y="16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399602" y="2038932"/>
            <a:ext cx="15488797" cy="5980430"/>
          </a:xfrm>
          <a:prstGeom prst="rect">
            <a:avLst/>
          </a:prstGeom>
        </p:spPr>
        <p:txBody>
          <a:bodyPr anchor="t" rtlCol="false" tIns="0" lIns="0" bIns="0" rIns="0">
            <a:spAutoFit/>
          </a:bodyPr>
          <a:lstStyle/>
          <a:p>
            <a:pPr algn="just">
              <a:lnSpc>
                <a:spcPts val="5319"/>
              </a:lnSpc>
            </a:pPr>
            <a:r>
              <a:rPr lang="en-US" sz="3799">
                <a:solidFill>
                  <a:srgbClr val="000000"/>
                </a:solidFill>
                <a:latin typeface="Bogart"/>
              </a:rPr>
              <a:t>The function definition consists of actual statements which are executed when the function is called.</a:t>
            </a:r>
            <a:r>
              <a:rPr lang="en-US" sz="3799">
                <a:solidFill>
                  <a:srgbClr val="000000"/>
                </a:solidFill>
                <a:latin typeface="Bogart"/>
              </a:rPr>
              <a:t> </a:t>
            </a:r>
          </a:p>
          <a:p>
            <a:pPr algn="just">
              <a:lnSpc>
                <a:spcPts val="5319"/>
              </a:lnSpc>
            </a:pPr>
            <a:r>
              <a:rPr lang="en-US" sz="3799">
                <a:solidFill>
                  <a:srgbClr val="000000"/>
                </a:solidFill>
                <a:latin typeface="Bogart Bold"/>
              </a:rPr>
              <a:t>Syntax:</a:t>
            </a:r>
          </a:p>
          <a:p>
            <a:pPr algn="just">
              <a:lnSpc>
                <a:spcPts val="5319"/>
              </a:lnSpc>
            </a:pPr>
            <a:r>
              <a:rPr lang="en-US" sz="3799">
                <a:solidFill>
                  <a:srgbClr val="000000"/>
                </a:solidFill>
                <a:latin typeface="Bogart"/>
              </a:rPr>
              <a:t>return_type function_name (para1_type para1_name, para2_type para2_name)</a:t>
            </a:r>
          </a:p>
          <a:p>
            <a:pPr algn="just">
              <a:lnSpc>
                <a:spcPts val="5319"/>
              </a:lnSpc>
            </a:pPr>
            <a:r>
              <a:rPr lang="en-US" sz="3799">
                <a:solidFill>
                  <a:srgbClr val="000000"/>
                </a:solidFill>
                <a:latin typeface="Bogart"/>
              </a:rPr>
              <a:t>{</a:t>
            </a:r>
          </a:p>
          <a:p>
            <a:pPr algn="just">
              <a:lnSpc>
                <a:spcPts val="5319"/>
              </a:lnSpc>
            </a:pPr>
            <a:r>
              <a:rPr lang="en-US" sz="3799">
                <a:solidFill>
                  <a:srgbClr val="000000"/>
                </a:solidFill>
                <a:latin typeface="Bogart"/>
              </a:rPr>
              <a:t>    // body of the function</a:t>
            </a:r>
          </a:p>
          <a:p>
            <a:pPr algn="just">
              <a:lnSpc>
                <a:spcPts val="5319"/>
              </a:lnSpc>
            </a:pPr>
            <a:r>
              <a:rPr lang="en-US" sz="3799">
                <a:solidFill>
                  <a:srgbClr val="000000"/>
                </a:solidFill>
                <a:latin typeface="Bogart"/>
              </a:rPr>
              <a:t>}</a:t>
            </a:r>
          </a:p>
          <a:p>
            <a:pPr algn="just">
              <a:lnSpc>
                <a:spcPts val="5319"/>
              </a:lnSpc>
            </a:pPr>
          </a:p>
        </p:txBody>
      </p:sp>
      <p:sp>
        <p:nvSpPr>
          <p:cNvPr name="TextBox 7" id="7"/>
          <p:cNvSpPr txBox="true"/>
          <p:nvPr/>
        </p:nvSpPr>
        <p:spPr>
          <a:xfrm rot="0">
            <a:off x="3284833" y="452126"/>
            <a:ext cx="11718334" cy="1302386"/>
          </a:xfrm>
          <a:prstGeom prst="rect">
            <a:avLst/>
          </a:prstGeom>
        </p:spPr>
        <p:txBody>
          <a:bodyPr anchor="t" rtlCol="false" tIns="0" lIns="0" bIns="0" rIns="0">
            <a:spAutoFit/>
          </a:bodyPr>
          <a:lstStyle/>
          <a:p>
            <a:pPr algn="ctr">
              <a:lnSpc>
                <a:spcPts val="10639"/>
              </a:lnSpc>
            </a:pPr>
            <a:r>
              <a:rPr lang="en-US" sz="7599">
                <a:solidFill>
                  <a:srgbClr val="000000"/>
                </a:solidFill>
                <a:latin typeface="Bogart Bold"/>
              </a:rPr>
              <a:t>Function Definition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DAF7YYLfqqw</dc:identifier>
  <dcterms:modified xsi:type="dcterms:W3CDTF">2011-08-01T06:04:30Z</dcterms:modified>
  <cp:revision>1</cp:revision>
  <dc:title>Brown Beige Vintage Old Group Project Presentation</dc:title>
</cp:coreProperties>
</file>